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61" r:id="rId5"/>
    <p:sldId id="267" r:id="rId6"/>
    <p:sldId id="268" r:id="rId7"/>
    <p:sldId id="286" r:id="rId8"/>
    <p:sldId id="269" r:id="rId9"/>
    <p:sldId id="276" r:id="rId10"/>
    <p:sldId id="270" r:id="rId11"/>
    <p:sldId id="287" r:id="rId12"/>
    <p:sldId id="288" r:id="rId13"/>
    <p:sldId id="289" r:id="rId14"/>
    <p:sldId id="271" r:id="rId15"/>
    <p:sldId id="272" r:id="rId16"/>
    <p:sldId id="290" r:id="rId17"/>
    <p:sldId id="274" r:id="rId18"/>
    <p:sldId id="273" r:id="rId19"/>
    <p:sldId id="275" r:id="rId20"/>
    <p:sldId id="277" r:id="rId21"/>
    <p:sldId id="278" r:id="rId22"/>
    <p:sldId id="291" r:id="rId23"/>
    <p:sldId id="279" r:id="rId24"/>
    <p:sldId id="280" r:id="rId25"/>
    <p:sldId id="281" r:id="rId26"/>
    <p:sldId id="282" r:id="rId27"/>
    <p:sldId id="283" r:id="rId28"/>
    <p:sldId id="292"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FF107-6FED-4410-9EC4-A304E75848DB}" type="datetimeFigureOut">
              <a:rPr lang="en-US" smtClean="0"/>
              <a:pPr/>
              <a:t>8/23/2023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93BC0-74A2-4FD5-BCA9-5F65439DADB4}" type="slidenum">
              <a:rPr lang="en-US" smtClean="0"/>
              <a:pPr/>
              <a:t>‹#›</a:t>
            </a:fld>
            <a:endParaRPr lang="en-US"/>
          </a:p>
        </p:txBody>
      </p:sp>
    </p:spTree>
    <p:extLst>
      <p:ext uri="{BB962C8B-B14F-4D97-AF65-F5344CB8AC3E}">
        <p14:creationId xmlns:p14="http://schemas.microsoft.com/office/powerpoint/2010/main" val="394857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93BC0-74A2-4FD5-BCA9-5F65439DADB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93BC0-74A2-4FD5-BCA9-5F65439DADB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FCB5421-F239-4AEA-82E9-0588F89E2E10}" type="datetimeFigureOut">
              <a:rPr lang="en-US" smtClean="0"/>
              <a:pPr/>
              <a:t>8/23/2023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421C94-798C-4E4E-AE31-5CAAD49AF5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B5421-F239-4AEA-82E9-0588F89E2E10}"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B5421-F239-4AEA-82E9-0588F89E2E10}"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CB5421-F239-4AEA-82E9-0588F89E2E10}"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CB5421-F239-4AEA-82E9-0588F89E2E10}"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21C94-798C-4E4E-AE31-5CAAD49AF5D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CB5421-F239-4AEA-82E9-0588F89E2E10}"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CB5421-F239-4AEA-82E9-0588F89E2E10}"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CB5421-F239-4AEA-82E9-0588F89E2E10}"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B5421-F239-4AEA-82E9-0588F89E2E10}"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CB5421-F239-4AEA-82E9-0588F89E2E10}"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21C94-798C-4E4E-AE31-5CAAD49AF5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CB5421-F239-4AEA-82E9-0588F89E2E10}"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421C94-798C-4E4E-AE31-5CAAD49AF5D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CB5421-F239-4AEA-82E9-0588F89E2E10}" type="datetimeFigureOut">
              <a:rPr lang="en-US" smtClean="0"/>
              <a:pPr/>
              <a:t>8/23/2023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421C94-798C-4E4E-AE31-5CAAD49AF5D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ubmed.ncbi.nlm.nih.gov/?term=Ayed%20A%5BAuthor%5D" TargetMode="External"/><Relationship Id="rId2" Type="http://schemas.openxmlformats.org/officeDocument/2006/relationships/hyperlink" Target="https://pubmed.ncbi.nlm.nih.gov/?term=Lami%20S%5BAuthor%5D" TargetMode="External"/><Relationship Id="rId1" Type="http://schemas.openxmlformats.org/officeDocument/2006/relationships/slideLayout" Target="../slideLayouts/slideLayout2.xml"/><Relationship Id="rId5" Type="http://schemas.openxmlformats.org/officeDocument/2006/relationships/hyperlink" Target="https://www.ncbi.nlm.nih.gov/pmc/about/disclaimer/" TargetMode="External"/><Relationship Id="rId4" Type="http://schemas.openxmlformats.org/officeDocument/2006/relationships/hyperlink" Target="https://www.ncbi.nlm.nih.gov/pmc/articles/PMC9941596/"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57"/>
            <a:ext cx="7772400" cy="2000263"/>
          </a:xfrm>
        </p:spPr>
        <p:txBody>
          <a:bodyPr>
            <a:normAutofit/>
          </a:bodyPr>
          <a:lstStyle/>
          <a:p>
            <a:r>
              <a:rPr lang="fa-IR" sz="7200" dirty="0" smtClean="0">
                <a:cs typeface="B Titr" pitchFamily="2" charset="-78"/>
              </a:rPr>
              <a:t>به نام خداوند جاويدان</a:t>
            </a:r>
            <a:endParaRPr lang="en-US" sz="7200" dirty="0">
              <a:cs typeface="B Titr" pitchFamily="2" charset="-78"/>
            </a:endParaRPr>
          </a:p>
        </p:txBody>
      </p:sp>
      <p:sp>
        <p:nvSpPr>
          <p:cNvPr id="3" name="Subtitle 2"/>
          <p:cNvSpPr>
            <a:spLocks noGrp="1"/>
          </p:cNvSpPr>
          <p:nvPr>
            <p:ph type="subTitle" idx="1"/>
          </p:nvPr>
        </p:nvSpPr>
        <p:spPr>
          <a:xfrm>
            <a:off x="785786" y="2357430"/>
            <a:ext cx="7786742" cy="3571900"/>
          </a:xfrm>
        </p:spPr>
        <p:txBody>
          <a:bodyPr>
            <a:normAutofit/>
          </a:bodyPr>
          <a:lstStyle/>
          <a:p>
            <a:endParaRPr lang="fa-IR" sz="4400" dirty="0" smtClean="0">
              <a:cs typeface="B Titr" pitchFamily="2" charset="-78"/>
            </a:endParaRPr>
          </a:p>
          <a:p>
            <a:pPr algn="ctr"/>
            <a:r>
              <a:rPr lang="en-US" sz="6000" dirty="0" smtClean="0">
                <a:cs typeface="B Titr" pitchFamily="2" charset="-78"/>
              </a:rPr>
              <a:t>Mouth &amp; Eye care</a:t>
            </a:r>
            <a:endParaRPr lang="fa-IR" sz="6000" dirty="0" smtClean="0">
              <a:cs typeface="B Titr" pitchFamily="2" charset="-78"/>
            </a:endParaRPr>
          </a:p>
          <a:p>
            <a:pPr algn="ctr" rtl="1"/>
            <a:r>
              <a:rPr lang="fa-IR" sz="3200" dirty="0" smtClean="0">
                <a:solidFill>
                  <a:srgbClr val="FFFF00"/>
                </a:solidFill>
                <a:effectLst>
                  <a:outerShdw blurRad="38100" dist="38100" dir="2700000" algn="tl">
                    <a:srgbClr val="000000">
                      <a:alpha val="43137"/>
                    </a:srgbClr>
                  </a:outerShdw>
                </a:effectLst>
                <a:cs typeface="B Titr" pitchFamily="2" charset="-78"/>
              </a:rPr>
              <a:t>شهرام خميسي</a:t>
            </a:r>
          </a:p>
          <a:p>
            <a:pPr rtl="1"/>
            <a:r>
              <a:rPr lang="fa-IR" sz="2000" dirty="0" smtClean="0">
                <a:solidFill>
                  <a:srgbClr val="0070C0"/>
                </a:solidFill>
                <a:effectLst>
                  <a:outerShdw blurRad="38100" dist="38100" dir="2700000" algn="tl">
                    <a:srgbClr val="000000">
                      <a:alpha val="43137"/>
                    </a:srgbClr>
                  </a:outerShdw>
                </a:effectLst>
                <a:cs typeface="B Titr" pitchFamily="2" charset="-78"/>
              </a:rPr>
              <a:t> </a:t>
            </a:r>
            <a:r>
              <a:rPr lang="fa-IR" sz="2000" dirty="0" smtClean="0">
                <a:solidFill>
                  <a:srgbClr val="0070C0"/>
                </a:solidFill>
                <a:effectLst>
                  <a:outerShdw blurRad="38100" dist="38100" dir="2700000" algn="tl">
                    <a:srgbClr val="000000">
                      <a:alpha val="43137"/>
                    </a:srgbClr>
                  </a:outerShdw>
                </a:effectLst>
                <a:cs typeface="B Titr" pitchFamily="2" charset="-78"/>
              </a:rPr>
              <a:t>كارشناس ارشد </a:t>
            </a:r>
            <a:r>
              <a:rPr lang="fa-IR" sz="2000" dirty="0" smtClean="0">
                <a:solidFill>
                  <a:srgbClr val="0070C0"/>
                </a:solidFill>
                <a:effectLst>
                  <a:outerShdw blurRad="38100" dist="38100" dir="2700000" algn="tl">
                    <a:srgbClr val="000000">
                      <a:alpha val="43137"/>
                    </a:srgbClr>
                  </a:outerShdw>
                </a:effectLst>
                <a:cs typeface="B Titr" pitchFamily="2" charset="-78"/>
              </a:rPr>
              <a:t>پرستاری ، سوپروایزر </a:t>
            </a:r>
            <a:r>
              <a:rPr lang="fa-IR" sz="2000" dirty="0">
                <a:solidFill>
                  <a:srgbClr val="0070C0"/>
                </a:solidFill>
                <a:effectLst>
                  <a:outerShdw blurRad="38100" dist="38100" dir="2700000" algn="tl">
                    <a:srgbClr val="000000">
                      <a:alpha val="43137"/>
                    </a:srgbClr>
                  </a:outerShdw>
                </a:effectLst>
                <a:cs typeface="B Titr" pitchFamily="2" charset="-78"/>
              </a:rPr>
              <a:t>آموزشی بيمارستان آيت ا... طالقاني اهواز </a:t>
            </a:r>
            <a:endParaRPr lang="fa-IR" sz="2000" dirty="0" smtClean="0">
              <a:solidFill>
                <a:srgbClr val="0070C0"/>
              </a:solidFill>
              <a:effectLst>
                <a:outerShdw blurRad="38100" dist="38100" dir="2700000" algn="tl">
                  <a:srgbClr val="000000">
                    <a:alpha val="43137"/>
                  </a:srgbClr>
                </a:outerShdw>
              </a:effectLst>
              <a:cs typeface="B Titr" pitchFamily="2" charset="-78"/>
            </a:endParaRPr>
          </a:p>
          <a:p>
            <a:pPr rtl="1"/>
            <a:r>
              <a:rPr lang="fa-IR" sz="2000" dirty="0" smtClean="0">
                <a:solidFill>
                  <a:srgbClr val="FF0000"/>
                </a:solidFill>
                <a:effectLst>
                  <a:outerShdw blurRad="38100" dist="38100" dir="2700000" algn="tl">
                    <a:srgbClr val="000000">
                      <a:alpha val="43137"/>
                    </a:srgbClr>
                  </a:outerShdw>
                </a:effectLst>
                <a:cs typeface="B Titr" pitchFamily="2" charset="-78"/>
              </a:rPr>
              <a:t>                                                               تابستان </a:t>
            </a:r>
            <a:r>
              <a:rPr lang="fa-IR" sz="2000" dirty="0" smtClean="0">
                <a:solidFill>
                  <a:srgbClr val="FF0000"/>
                </a:solidFill>
                <a:effectLst>
                  <a:outerShdw blurRad="38100" dist="38100" dir="2700000" algn="tl">
                    <a:srgbClr val="000000">
                      <a:alpha val="43137"/>
                    </a:srgbClr>
                  </a:outerShdw>
                </a:effectLst>
                <a:cs typeface="B Titr" pitchFamily="2" charset="-78"/>
              </a:rPr>
              <a:t> </a:t>
            </a:r>
            <a:r>
              <a:rPr lang="fa-IR" sz="2000" dirty="0">
                <a:solidFill>
                  <a:srgbClr val="FF0000"/>
                </a:solidFill>
                <a:effectLst>
                  <a:outerShdw blurRad="38100" dist="38100" dir="2700000" algn="tl">
                    <a:srgbClr val="000000">
                      <a:alpha val="43137"/>
                    </a:srgbClr>
                  </a:outerShdw>
                </a:effectLst>
                <a:cs typeface="B Titr" pitchFamily="2" charset="-78"/>
              </a:rPr>
              <a:t>1402</a:t>
            </a:r>
            <a:r>
              <a:rPr lang="en-US" sz="2000" dirty="0" smtClean="0">
                <a:solidFill>
                  <a:srgbClr val="0070C0"/>
                </a:solidFill>
                <a:effectLst>
                  <a:outerShdw blurRad="38100" dist="38100" dir="2700000" algn="tl">
                    <a:srgbClr val="000000">
                      <a:alpha val="43137"/>
                    </a:srgbClr>
                  </a:outerShdw>
                </a:effectLst>
                <a:cs typeface="2  Badr" pitchFamily="2" charset="-78"/>
              </a:rPr>
              <a:t> </a:t>
            </a:r>
            <a:endParaRPr lang="fa-IR" sz="2000" dirty="0" smtClean="0">
              <a:solidFill>
                <a:srgbClr val="0070C0"/>
              </a:solidFill>
              <a:effectLst>
                <a:outerShdw blurRad="38100" dist="38100" dir="2700000" algn="tl">
                  <a:srgbClr val="000000">
                    <a:alpha val="43137"/>
                  </a:srgbClr>
                </a:outerShdw>
              </a:effectLst>
              <a:cs typeface="B Titr" pitchFamily="2" charset="-78"/>
            </a:endParaRPr>
          </a:p>
          <a:p>
            <a:pPr algn="r"/>
            <a:endParaRPr lang="en-US" sz="6000" dirty="0">
              <a:cs typeface="B Tit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229600" cy="5721499"/>
          </a:xfrm>
        </p:spPr>
        <p:txBody>
          <a:bodyPr>
            <a:normAutofit/>
          </a:bodyPr>
          <a:lstStyle/>
          <a:p>
            <a:pPr lvl="0"/>
            <a:r>
              <a:rPr lang="en-AU" sz="2400" b="1" dirty="0"/>
              <a:t>Prior to Attending Oral Hygiene:</a:t>
            </a:r>
            <a:endParaRPr lang="en-US" sz="2400" dirty="0"/>
          </a:p>
          <a:p>
            <a:pPr lvl="0"/>
            <a:r>
              <a:rPr lang="en-AU" sz="2400" dirty="0"/>
              <a:t>Attend hand hygiene before touching the patient</a:t>
            </a:r>
            <a:endParaRPr lang="en-US" sz="2400" dirty="0"/>
          </a:p>
          <a:p>
            <a:pPr lvl="0"/>
            <a:r>
              <a:rPr lang="en-AU" sz="2400" dirty="0"/>
              <a:t>Ensure privacy</a:t>
            </a:r>
            <a:endParaRPr lang="en-US" sz="2400" dirty="0"/>
          </a:p>
          <a:p>
            <a:pPr lvl="0"/>
            <a:r>
              <a:rPr lang="en-AU" sz="2400" dirty="0"/>
              <a:t>Explain the process and purpose</a:t>
            </a:r>
            <a:endParaRPr lang="en-US" sz="2400" dirty="0"/>
          </a:p>
          <a:p>
            <a:pPr lvl="0"/>
            <a:r>
              <a:rPr lang="en-AU" sz="2400" dirty="0"/>
              <a:t>Obtain verbal consent</a:t>
            </a:r>
            <a:endParaRPr lang="en-US" sz="2400" dirty="0"/>
          </a:p>
          <a:p>
            <a:pPr lvl="0"/>
            <a:r>
              <a:rPr lang="en-AU" sz="2400" dirty="0"/>
              <a:t>Confirm allergies</a:t>
            </a:r>
            <a:endParaRPr lang="en-US" sz="2400" dirty="0"/>
          </a:p>
          <a:p>
            <a:pPr lvl="0"/>
            <a:r>
              <a:rPr lang="en-AU" sz="2400" dirty="0"/>
              <a:t>Refer to patient’s individualised mouth care plan (if one has been developed by the oral health therapist).</a:t>
            </a:r>
            <a:endParaRPr lang="en-US" sz="2400" dirty="0"/>
          </a:p>
          <a:p>
            <a:pPr marL="0" indent="0">
              <a:buNone/>
            </a:pPr>
            <a:r>
              <a:rPr lang="en-AU" sz="2400" b="1" dirty="0"/>
              <a:t> </a:t>
            </a:r>
            <a:endParaRPr lang="en-US" sz="2400" dirty="0"/>
          </a:p>
          <a:p>
            <a:pPr algn="r" rtl="1"/>
            <a:endParaRPr lang="en-US" sz="2400" dirty="0">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 . mouth 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
            <a:ext cx="5400599" cy="6850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38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2.mouth 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5256584" cy="687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8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3.mouth c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
            <a:ext cx="5112568" cy="681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9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normAutofit fontScale="92500" lnSpcReduction="10000"/>
          </a:bodyPr>
          <a:lstStyle/>
          <a:p>
            <a:pPr lvl="0"/>
            <a:r>
              <a:rPr lang="en-AU" sz="2400" b="1" dirty="0"/>
              <a:t>Attending Oral Hygiene</a:t>
            </a:r>
            <a:endParaRPr lang="en-US" sz="2400" dirty="0"/>
          </a:p>
          <a:p>
            <a:pPr lvl="0"/>
            <a:r>
              <a:rPr lang="en-AU" sz="2400" dirty="0"/>
              <a:t>Ensure the patient is placed in an upright/fowlers position.</a:t>
            </a:r>
            <a:endParaRPr lang="en-US" sz="2400" dirty="0"/>
          </a:p>
          <a:p>
            <a:pPr lvl="0"/>
            <a:r>
              <a:rPr lang="en-AU" sz="2400" dirty="0"/>
              <a:t>Attend hand hygiene by either hand washing or using ABHR.</a:t>
            </a:r>
            <a:endParaRPr lang="en-US" sz="2400" dirty="0"/>
          </a:p>
          <a:p>
            <a:pPr lvl="0"/>
            <a:r>
              <a:rPr lang="en-AU" sz="2400" dirty="0"/>
              <a:t>Don PPE, as per Healthcare Associated Infection Procedure on the policy register.</a:t>
            </a:r>
            <a:endParaRPr lang="en-US" sz="2400" dirty="0"/>
          </a:p>
          <a:p>
            <a:pPr lvl="0"/>
            <a:r>
              <a:rPr lang="en-AU" sz="2400" dirty="0"/>
              <a:t>Assess the oral cavity.</a:t>
            </a:r>
            <a:endParaRPr lang="en-US" sz="2400" dirty="0"/>
          </a:p>
          <a:p>
            <a:pPr lvl="0"/>
            <a:r>
              <a:rPr lang="en-AU" sz="2400" dirty="0"/>
              <a:t>Allow or assist the patient to clean teeth/dentures or clean and massage the gums, teeth, tongue with sodium bicarbonate or mouthwash soaked swabs.</a:t>
            </a:r>
            <a:endParaRPr lang="en-US" sz="2400" dirty="0"/>
          </a:p>
          <a:p>
            <a:pPr lvl="0"/>
            <a:r>
              <a:rPr lang="en-AU" sz="2400" dirty="0"/>
              <a:t>Place dentures in a denture cup clearly labelled with the patient’s details when not in use.</a:t>
            </a:r>
            <a:endParaRPr lang="en-US" sz="2400" dirty="0"/>
          </a:p>
          <a:p>
            <a:pPr lvl="0"/>
            <a:r>
              <a:rPr lang="en-AU" sz="2400" dirty="0"/>
              <a:t>Ensure the patient’s mouth is clear of excess toothpaste (encourage patient to spit in a disposable cup).  Rinsing after cleaning is not recommended.</a:t>
            </a:r>
            <a:endParaRPr lang="en-US" sz="2400" dirty="0"/>
          </a:p>
          <a:p>
            <a:pPr lvl="0"/>
            <a:r>
              <a:rPr lang="en-AU" sz="2400" dirty="0"/>
              <a:t>Apply lip balm and aerosol spray as indicated.</a:t>
            </a:r>
            <a:endParaRPr lang="en-US" sz="2400" dirty="0"/>
          </a:p>
          <a:p>
            <a:pPr lvl="0"/>
            <a:r>
              <a:rPr lang="en-AU" sz="2400" dirty="0"/>
              <a:t>Replace dentures as appropriate</a:t>
            </a:r>
            <a:r>
              <a:rPr lang="en-AU" sz="2400" dirty="0" smtClean="0"/>
              <a:t>.</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96752"/>
            <a:ext cx="8229600" cy="5343872"/>
          </a:xfrm>
        </p:spPr>
        <p:txBody>
          <a:bodyPr>
            <a:normAutofit/>
          </a:bodyPr>
          <a:lstStyle/>
          <a:p>
            <a:pPr lvl="0"/>
            <a:r>
              <a:rPr lang="en-AU" sz="2200" dirty="0"/>
              <a:t>Rinse toothbrush and remove excess water with disposable paper towel.  Store in an appropriate container that allows bristles to dry.</a:t>
            </a:r>
            <a:endParaRPr lang="en-US" sz="2200" dirty="0"/>
          </a:p>
          <a:p>
            <a:pPr lvl="0"/>
            <a:r>
              <a:rPr lang="en-AU" sz="2200" dirty="0"/>
              <a:t>Discard single use equipment into clinical waste receptacle.</a:t>
            </a:r>
            <a:endParaRPr lang="en-US" sz="2200" dirty="0"/>
          </a:p>
          <a:p>
            <a:pPr lvl="0"/>
            <a:r>
              <a:rPr lang="en-AU" sz="2200" dirty="0"/>
              <a:t>Attend hand hygiene by hand washing or using ABHR</a:t>
            </a:r>
            <a:endParaRPr lang="en-US" sz="2200" dirty="0"/>
          </a:p>
          <a:p>
            <a:pPr lvl="0"/>
            <a:r>
              <a:rPr lang="en-AU" sz="2200" dirty="0"/>
              <a:t>Document in patient’s clinical record:</a:t>
            </a:r>
            <a:endParaRPr lang="en-US" sz="2200" dirty="0"/>
          </a:p>
          <a:p>
            <a:pPr lvl="0"/>
            <a:r>
              <a:rPr lang="en-AU" sz="2200" dirty="0"/>
              <a:t>Description of the oral cavity</a:t>
            </a:r>
            <a:endParaRPr lang="en-US" sz="2200" dirty="0"/>
          </a:p>
          <a:p>
            <a:pPr lvl="0"/>
            <a:r>
              <a:rPr lang="en-AU" sz="2200" dirty="0"/>
              <a:t>Type of mouthwash and toothpaste used</a:t>
            </a:r>
            <a:endParaRPr lang="en-US" sz="2200" dirty="0"/>
          </a:p>
          <a:p>
            <a:pPr lvl="0"/>
            <a:r>
              <a:rPr lang="en-AU" sz="2200" dirty="0"/>
              <a:t>Signs of skin breakdown or infection</a:t>
            </a:r>
            <a:endParaRPr lang="en-US" sz="2200" dirty="0"/>
          </a:p>
          <a:p>
            <a:pPr lvl="0"/>
            <a:r>
              <a:rPr lang="en-AU" sz="2200" dirty="0"/>
              <a:t>Report any concerns to the Medical Officer and/or visiting oral health therapist where appropriate.</a:t>
            </a:r>
            <a:endParaRPr lang="en-US" sz="2200" dirty="0"/>
          </a:p>
          <a:p>
            <a:pPr>
              <a:buNone/>
            </a:pPr>
            <a:endParaRPr lang="en-US" sz="2200" dirty="0">
              <a:cs typeface="B Nazanin" pitchFamily="2" charset="-78"/>
            </a:endParaRPr>
          </a:p>
          <a:p>
            <a:pPr algn="r" rtl="1"/>
            <a:endParaRPr lang="en-US" sz="2200" dirty="0">
              <a:cs typeface="B Nazanin"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24744"/>
            <a:ext cx="8856984" cy="5693866"/>
          </a:xfrm>
          <a:prstGeom prst="rect">
            <a:avLst/>
          </a:prstGeom>
        </p:spPr>
        <p:txBody>
          <a:bodyPr wrap="square">
            <a:spAutoFit/>
          </a:bodyPr>
          <a:lstStyle/>
          <a:p>
            <a:r>
              <a:rPr lang="en-AU" sz="2000" b="1" dirty="0">
                <a:solidFill>
                  <a:srgbClr val="993300"/>
                </a:solidFill>
                <a:latin typeface="+mj-lt"/>
              </a:rPr>
              <a:t>Recommended fluoride concentration </a:t>
            </a:r>
            <a:r>
              <a:rPr lang="fa-IR" sz="2000" b="1" dirty="0" smtClean="0">
                <a:solidFill>
                  <a:srgbClr val="993300"/>
                </a:solidFill>
                <a:latin typeface="+mj-lt"/>
              </a:rPr>
              <a:t>:</a:t>
            </a:r>
          </a:p>
          <a:p>
            <a:r>
              <a:rPr lang="en-AU" sz="2000" b="1" dirty="0" smtClean="0">
                <a:latin typeface="+mj-lt"/>
              </a:rPr>
              <a:t> </a:t>
            </a:r>
            <a:r>
              <a:rPr lang="en-AU" sz="2000" dirty="0">
                <a:latin typeface="+mj-lt"/>
              </a:rPr>
              <a:t>toothpaste Fluoride concentration </a:t>
            </a:r>
            <a:r>
              <a:rPr lang="en-AU" dirty="0">
                <a:latin typeface="+mj-lt"/>
              </a:rPr>
              <a:t>can be found on the back of most toothpaste tubes in the ingredients list and will be listed as, for example, 1000 </a:t>
            </a:r>
            <a:r>
              <a:rPr lang="en-AU" dirty="0" err="1">
                <a:latin typeface="+mj-lt"/>
              </a:rPr>
              <a:t>ppmf</a:t>
            </a:r>
            <a:r>
              <a:rPr lang="en-AU" dirty="0">
                <a:latin typeface="+mj-lt"/>
              </a:rPr>
              <a:t> (parts per million fluoride) For patients at increased caries risk (considered to be the case if hospital in-patient requiring assistance in daily oral hygiene activities):</a:t>
            </a:r>
            <a:endParaRPr lang="en-US" dirty="0">
              <a:latin typeface="+mj-lt"/>
            </a:endParaRPr>
          </a:p>
          <a:p>
            <a:r>
              <a:rPr lang="en-AU" dirty="0">
                <a:latin typeface="+mj-lt"/>
              </a:rPr>
              <a:t> </a:t>
            </a:r>
            <a:r>
              <a:rPr lang="en-AU" sz="2400" b="1" dirty="0" smtClean="0">
                <a:latin typeface="+mj-lt"/>
              </a:rPr>
              <a:t>0-3</a:t>
            </a:r>
            <a:r>
              <a:rPr lang="fa-IR" sz="2400" b="1" dirty="0" smtClean="0">
                <a:latin typeface="+mj-lt"/>
              </a:rPr>
              <a:t>  </a:t>
            </a:r>
            <a:r>
              <a:rPr lang="en-AU" sz="2400" b="1" dirty="0" smtClean="0">
                <a:latin typeface="+mj-lt"/>
              </a:rPr>
              <a:t>years </a:t>
            </a:r>
            <a:r>
              <a:rPr lang="fa-IR" sz="2400" b="1" dirty="0" smtClean="0">
                <a:latin typeface="+mj-lt"/>
              </a:rPr>
              <a:t>   </a:t>
            </a:r>
            <a:r>
              <a:rPr lang="en-AU" dirty="0" smtClean="0">
                <a:latin typeface="+mj-lt"/>
              </a:rPr>
              <a:t>Smear </a:t>
            </a:r>
            <a:r>
              <a:rPr lang="en-AU" dirty="0">
                <a:latin typeface="+mj-lt"/>
              </a:rPr>
              <a:t>of toothpaste containing 1350-1500ppm fluoride</a:t>
            </a:r>
            <a:endParaRPr lang="en-US" dirty="0">
              <a:latin typeface="+mj-lt"/>
            </a:endParaRPr>
          </a:p>
          <a:p>
            <a:r>
              <a:rPr lang="en-AU" dirty="0">
                <a:latin typeface="+mj-lt"/>
              </a:rPr>
              <a:t> </a:t>
            </a:r>
            <a:r>
              <a:rPr lang="en-AU" sz="2400" b="1" dirty="0">
                <a:latin typeface="+mj-lt"/>
              </a:rPr>
              <a:t>3 </a:t>
            </a:r>
            <a:r>
              <a:rPr lang="en-AU" sz="2400" b="1" dirty="0" smtClean="0">
                <a:latin typeface="+mj-lt"/>
              </a:rPr>
              <a:t>–9</a:t>
            </a:r>
            <a:r>
              <a:rPr lang="fa-IR" sz="2400" b="1" dirty="0" smtClean="0">
                <a:latin typeface="+mj-lt"/>
              </a:rPr>
              <a:t> </a:t>
            </a:r>
            <a:r>
              <a:rPr lang="en-AU" sz="2400" b="1" dirty="0" smtClean="0">
                <a:latin typeface="+mj-lt"/>
              </a:rPr>
              <a:t>years</a:t>
            </a:r>
            <a:r>
              <a:rPr lang="fa-IR" sz="2400" b="1" dirty="0" smtClean="0">
                <a:latin typeface="+mj-lt"/>
              </a:rPr>
              <a:t>  </a:t>
            </a:r>
            <a:r>
              <a:rPr lang="en-AU" sz="2400" b="1" dirty="0" smtClean="0">
                <a:latin typeface="+mj-lt"/>
              </a:rPr>
              <a:t> </a:t>
            </a:r>
            <a:r>
              <a:rPr lang="en-AU" dirty="0">
                <a:latin typeface="+mj-lt"/>
              </a:rPr>
              <a:t>Pea-sized amount of toothpaste containing 1350-1500ppm fluoride</a:t>
            </a:r>
            <a:endParaRPr lang="en-US" dirty="0">
              <a:latin typeface="+mj-lt"/>
            </a:endParaRPr>
          </a:p>
          <a:p>
            <a:r>
              <a:rPr lang="en-AU" dirty="0">
                <a:latin typeface="+mj-lt"/>
              </a:rPr>
              <a:t> </a:t>
            </a:r>
            <a:r>
              <a:rPr lang="en-AU" sz="2400" b="1" dirty="0">
                <a:latin typeface="+mj-lt"/>
              </a:rPr>
              <a:t>Age 10</a:t>
            </a:r>
            <a:r>
              <a:rPr lang="en-AU" sz="2400" b="1" dirty="0" smtClean="0">
                <a:latin typeface="+mj-lt"/>
              </a:rPr>
              <a:t>+</a:t>
            </a:r>
            <a:r>
              <a:rPr lang="fa-IR" sz="2400" b="1" dirty="0" smtClean="0">
                <a:latin typeface="+mj-lt"/>
              </a:rPr>
              <a:t>     </a:t>
            </a:r>
            <a:r>
              <a:rPr lang="en-AU" sz="2400" b="1" dirty="0" smtClean="0">
                <a:latin typeface="+mj-lt"/>
              </a:rPr>
              <a:t> </a:t>
            </a:r>
            <a:r>
              <a:rPr lang="en-AU" dirty="0">
                <a:latin typeface="+mj-lt"/>
              </a:rPr>
              <a:t>and adults Pea-sized amount of toothpaste containing1350-1500ppm fluoride or consider higher strength </a:t>
            </a:r>
            <a:r>
              <a:rPr lang="en-AU" dirty="0" smtClean="0">
                <a:latin typeface="+mj-lt"/>
              </a:rPr>
              <a:t>preparations</a:t>
            </a:r>
            <a:endParaRPr lang="fa-IR" dirty="0" smtClean="0">
              <a:latin typeface="+mj-lt"/>
            </a:endParaRPr>
          </a:p>
          <a:p>
            <a:endParaRPr lang="fa-IR" dirty="0">
              <a:latin typeface="+mj-lt"/>
            </a:endParaRPr>
          </a:p>
          <a:p>
            <a:endParaRPr lang="en-US" dirty="0">
              <a:latin typeface="+mj-lt"/>
            </a:endParaRPr>
          </a:p>
          <a:p>
            <a:pPr marL="285750" indent="-285750">
              <a:buFont typeface="Arial" pitchFamily="34" charset="0"/>
              <a:buChar char="•"/>
            </a:pPr>
            <a:r>
              <a:rPr lang="en-AU" dirty="0" smtClean="0">
                <a:latin typeface="+mj-lt"/>
              </a:rPr>
              <a:t>*</a:t>
            </a:r>
            <a:r>
              <a:rPr lang="en-AU" dirty="0">
                <a:latin typeface="+mj-lt"/>
              </a:rPr>
              <a:t>Toothpaste with higher concentrations of fluoride (2,800ppm and 5,000ppm) should be used under the guidance of a dental surgeon</a:t>
            </a:r>
            <a:r>
              <a:rPr lang="en-AU" dirty="0" smtClean="0">
                <a:latin typeface="+mj-lt"/>
              </a:rPr>
              <a:t>.</a:t>
            </a:r>
            <a:endParaRPr lang="fa-IR" dirty="0" smtClean="0">
              <a:latin typeface="+mj-lt"/>
            </a:endParaRPr>
          </a:p>
          <a:p>
            <a:pPr marL="285750" indent="-285750">
              <a:buFont typeface="Arial" pitchFamily="34" charset="0"/>
              <a:buChar char="•"/>
            </a:pPr>
            <a:endParaRPr lang="fa-IR" dirty="0"/>
          </a:p>
          <a:p>
            <a:pPr marL="285750" indent="-285750">
              <a:buFont typeface="Arial" pitchFamily="34" charset="0"/>
              <a:buChar char="•"/>
            </a:pPr>
            <a:endParaRPr lang="fa-IR" dirty="0" smtClean="0"/>
          </a:p>
          <a:p>
            <a:pPr marL="285750" indent="-285750">
              <a:buFont typeface="Arial" pitchFamily="34" charset="0"/>
              <a:buChar char="•"/>
            </a:pPr>
            <a:endParaRPr lang="fa-IR" dirty="0"/>
          </a:p>
          <a:p>
            <a:pPr marL="285750" indent="-285750">
              <a:buFont typeface="Arial" pitchFamily="34" charset="0"/>
              <a:buChar char="•"/>
            </a:pPr>
            <a:endParaRPr lang="fa-IR" dirty="0" smtClean="0"/>
          </a:p>
          <a:p>
            <a:pPr marL="285750" indent="-285750">
              <a:buFont typeface="Arial" pitchFamily="34" charset="0"/>
              <a:buChar char="•"/>
            </a:pPr>
            <a:endParaRPr lang="fa-IR" dirty="0"/>
          </a:p>
          <a:p>
            <a:endParaRPr lang="en-US" dirty="0"/>
          </a:p>
        </p:txBody>
      </p:sp>
    </p:spTree>
    <p:extLst>
      <p:ext uri="{BB962C8B-B14F-4D97-AF65-F5344CB8AC3E}">
        <p14:creationId xmlns:p14="http://schemas.microsoft.com/office/powerpoint/2010/main" val="68441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lstStyle/>
          <a:p>
            <a:pPr marL="0" indent="0" algn="r" rtl="1">
              <a:buNone/>
            </a:pPr>
            <a:endParaRPr lang="en-US" sz="2800" dirty="0" smtClean="0">
              <a:cs typeface="B Nazanin" pitchFamily="2" charset="-78"/>
            </a:endParaRP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76319879"/>
              </p:ext>
            </p:extLst>
          </p:nvPr>
        </p:nvGraphicFramePr>
        <p:xfrm>
          <a:off x="251520" y="1196752"/>
          <a:ext cx="8568952" cy="2088233"/>
        </p:xfrm>
        <a:graphic>
          <a:graphicData uri="http://schemas.openxmlformats.org/drawingml/2006/table">
            <a:tbl>
              <a:tblPr firstRow="1" firstCol="1" bandRow="1">
                <a:tableStyleId>{5C22544A-7EE6-4342-B048-85BDC9FD1C3A}</a:tableStyleId>
              </a:tblPr>
              <a:tblGrid>
                <a:gridCol w="2802714"/>
                <a:gridCol w="2930023"/>
                <a:gridCol w="2836215"/>
              </a:tblGrid>
              <a:tr h="710365">
                <a:tc>
                  <a:txBody>
                    <a:bodyPr/>
                    <a:lstStyle/>
                    <a:p>
                      <a:pPr algn="just">
                        <a:lnSpc>
                          <a:spcPct val="115000"/>
                        </a:lnSpc>
                        <a:spcAft>
                          <a:spcPts val="0"/>
                        </a:spcAft>
                      </a:pPr>
                      <a:r>
                        <a:rPr lang="en-AU" sz="1200" dirty="0">
                          <a:effectLst/>
                        </a:rPr>
                        <a:t>Stomatitis</a:t>
                      </a:r>
                      <a:endParaRPr lang="en-US" sz="12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AU" sz="1200" dirty="0">
                          <a:effectLst/>
                        </a:rPr>
                        <a:t>General oral hygiene</a:t>
                      </a:r>
                      <a:endParaRPr lang="en-US" sz="1200"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AU" sz="1200">
                          <a:effectLst/>
                        </a:rPr>
                        <a:t>4 hourly and as required (PRN)</a:t>
                      </a:r>
                      <a:endParaRPr lang="en-US" sz="1200">
                        <a:effectLst/>
                        <a:latin typeface="Calibri"/>
                        <a:ea typeface="Times New Roman"/>
                        <a:cs typeface="Times New Roman"/>
                      </a:endParaRPr>
                    </a:p>
                  </a:txBody>
                  <a:tcPr marL="68580" marR="68580" marT="0" marB="0"/>
                </a:tc>
              </a:tr>
              <a:tr h="344467">
                <a:tc>
                  <a:txBody>
                    <a:bodyPr/>
                    <a:lstStyle/>
                    <a:p>
                      <a:pPr algn="just">
                        <a:lnSpc>
                          <a:spcPct val="115000"/>
                        </a:lnSpc>
                        <a:spcAft>
                          <a:spcPts val="0"/>
                        </a:spcAft>
                      </a:pPr>
                      <a:r>
                        <a:rPr lang="en-AU" sz="1600" b="1">
                          <a:effectLst/>
                        </a:rPr>
                        <a:t>Gingivitis/glossitis</a:t>
                      </a:r>
                      <a:endParaRPr lang="en-US" sz="1600" b="1">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AU" sz="1600" b="1" dirty="0">
                          <a:effectLst/>
                        </a:rPr>
                        <a:t>Brushing/mouthwashes</a:t>
                      </a:r>
                      <a:endParaRPr lang="en-US" sz="1600" b="1" dirty="0">
                        <a:effectLst/>
                        <a:latin typeface="Calibri"/>
                        <a:ea typeface="Times New Roman"/>
                        <a:cs typeface="Times New Roman"/>
                      </a:endParaRPr>
                    </a:p>
                  </a:txBody>
                  <a:tcPr marL="68580" marR="68580" marT="0" marB="0"/>
                </a:tc>
                <a:tc>
                  <a:txBody>
                    <a:bodyPr/>
                    <a:lstStyle/>
                    <a:p>
                      <a:pPr>
                        <a:lnSpc>
                          <a:spcPct val="115000"/>
                        </a:lnSpc>
                        <a:spcAft>
                          <a:spcPts val="0"/>
                        </a:spcAft>
                      </a:pPr>
                      <a:r>
                        <a:rPr lang="en-AU" sz="1600" b="1" dirty="0">
                          <a:effectLst/>
                        </a:rPr>
                        <a:t>4 hourly and PRN</a:t>
                      </a:r>
                      <a:endParaRPr lang="en-US" sz="1600" b="1" dirty="0">
                        <a:effectLst/>
                        <a:latin typeface="Calibri"/>
                        <a:ea typeface="Times New Roman"/>
                        <a:cs typeface="Times New Roman"/>
                      </a:endParaRPr>
                    </a:p>
                  </a:txBody>
                  <a:tcPr marL="68580" marR="68580" marT="0" marB="0"/>
                </a:tc>
              </a:tr>
              <a:tr h="344467">
                <a:tc>
                  <a:txBody>
                    <a:bodyPr/>
                    <a:lstStyle/>
                    <a:p>
                      <a:pPr algn="just">
                        <a:lnSpc>
                          <a:spcPct val="115000"/>
                        </a:lnSpc>
                        <a:spcAft>
                          <a:spcPts val="0"/>
                        </a:spcAft>
                      </a:pPr>
                      <a:r>
                        <a:rPr lang="en-AU" sz="1600" b="1">
                          <a:effectLst/>
                        </a:rPr>
                        <a:t>Xerostomia</a:t>
                      </a:r>
                      <a:endParaRPr lang="en-US" sz="1600" b="1">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AU" sz="1600" b="1">
                          <a:effectLst/>
                        </a:rPr>
                        <a:t>Mouthwashes/Aerosol</a:t>
                      </a:r>
                      <a:endParaRPr lang="en-US" sz="1600" b="1">
                        <a:effectLst/>
                        <a:latin typeface="Calibri"/>
                        <a:ea typeface="Times New Roman"/>
                        <a:cs typeface="Times New Roman"/>
                      </a:endParaRPr>
                    </a:p>
                  </a:txBody>
                  <a:tcPr marL="68580" marR="68580" marT="0" marB="0"/>
                </a:tc>
                <a:tc>
                  <a:txBody>
                    <a:bodyPr/>
                    <a:lstStyle/>
                    <a:p>
                      <a:pPr>
                        <a:lnSpc>
                          <a:spcPct val="115000"/>
                        </a:lnSpc>
                        <a:spcAft>
                          <a:spcPts val="0"/>
                        </a:spcAft>
                      </a:pPr>
                      <a:r>
                        <a:rPr lang="en-AU" sz="1600" b="1" dirty="0">
                          <a:effectLst/>
                        </a:rPr>
                        <a:t>4 hourly and PRN</a:t>
                      </a:r>
                      <a:endParaRPr lang="en-US" sz="1600" b="1" dirty="0">
                        <a:effectLst/>
                        <a:latin typeface="Calibri"/>
                        <a:ea typeface="Times New Roman"/>
                        <a:cs typeface="Times New Roman"/>
                      </a:endParaRPr>
                    </a:p>
                  </a:txBody>
                  <a:tcPr marL="68580" marR="68580" marT="0" marB="0"/>
                </a:tc>
              </a:tr>
              <a:tr h="344467">
                <a:tc>
                  <a:txBody>
                    <a:bodyPr/>
                    <a:lstStyle/>
                    <a:p>
                      <a:pPr algn="just">
                        <a:lnSpc>
                          <a:spcPct val="115000"/>
                        </a:lnSpc>
                        <a:spcAft>
                          <a:spcPts val="0"/>
                        </a:spcAft>
                      </a:pPr>
                      <a:r>
                        <a:rPr lang="en-AU" sz="1600" b="1">
                          <a:effectLst/>
                        </a:rPr>
                        <a:t>Ulceration</a:t>
                      </a:r>
                      <a:endParaRPr lang="en-US" sz="1600" b="1">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AU" sz="1600" b="1">
                          <a:effectLst/>
                        </a:rPr>
                        <a:t>Mouthwashes/massage</a:t>
                      </a:r>
                      <a:endParaRPr lang="en-US" sz="1600" b="1">
                        <a:effectLst/>
                        <a:latin typeface="Calibri"/>
                        <a:ea typeface="Times New Roman"/>
                        <a:cs typeface="Times New Roman"/>
                      </a:endParaRPr>
                    </a:p>
                  </a:txBody>
                  <a:tcPr marL="68580" marR="68580" marT="0" marB="0"/>
                </a:tc>
                <a:tc>
                  <a:txBody>
                    <a:bodyPr/>
                    <a:lstStyle/>
                    <a:p>
                      <a:pPr>
                        <a:lnSpc>
                          <a:spcPct val="115000"/>
                        </a:lnSpc>
                        <a:spcAft>
                          <a:spcPts val="0"/>
                        </a:spcAft>
                      </a:pPr>
                      <a:r>
                        <a:rPr lang="en-AU" sz="1600" b="1" dirty="0">
                          <a:effectLst/>
                        </a:rPr>
                        <a:t>3 times a day/after meals</a:t>
                      </a:r>
                      <a:endParaRPr lang="en-US" sz="1600" b="1" dirty="0">
                        <a:effectLst/>
                        <a:latin typeface="Calibri"/>
                        <a:ea typeface="Times New Roman"/>
                        <a:cs typeface="Times New Roman"/>
                      </a:endParaRPr>
                    </a:p>
                  </a:txBody>
                  <a:tcPr marL="68580" marR="68580" marT="0" marB="0"/>
                </a:tc>
              </a:tr>
              <a:tr h="344467">
                <a:tc>
                  <a:txBody>
                    <a:bodyPr/>
                    <a:lstStyle/>
                    <a:p>
                      <a:pPr algn="just">
                        <a:lnSpc>
                          <a:spcPct val="115000"/>
                        </a:lnSpc>
                        <a:spcAft>
                          <a:spcPts val="0"/>
                        </a:spcAft>
                      </a:pPr>
                      <a:r>
                        <a:rPr lang="en-AU" sz="1600" b="1">
                          <a:effectLst/>
                        </a:rPr>
                        <a:t>Halitosis</a:t>
                      </a:r>
                      <a:endParaRPr lang="en-US" sz="1600" b="1">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AU" sz="1600" b="1">
                          <a:effectLst/>
                        </a:rPr>
                        <a:t>Brushing/mouthwashes</a:t>
                      </a:r>
                      <a:endParaRPr lang="en-US" sz="1600" b="1">
                        <a:effectLst/>
                        <a:latin typeface="Calibri"/>
                        <a:ea typeface="Times New Roman"/>
                        <a:cs typeface="Times New Roman"/>
                      </a:endParaRPr>
                    </a:p>
                  </a:txBody>
                  <a:tcPr marL="68580" marR="68580" marT="0" marB="0"/>
                </a:tc>
                <a:tc>
                  <a:txBody>
                    <a:bodyPr/>
                    <a:lstStyle/>
                    <a:p>
                      <a:pPr>
                        <a:lnSpc>
                          <a:spcPct val="115000"/>
                        </a:lnSpc>
                        <a:spcAft>
                          <a:spcPts val="0"/>
                        </a:spcAft>
                      </a:pPr>
                      <a:r>
                        <a:rPr lang="en-AU" sz="1600" b="1" dirty="0">
                          <a:effectLst/>
                        </a:rPr>
                        <a:t>4 times a day and PRN</a:t>
                      </a:r>
                      <a:endParaRPr lang="en-US" sz="1600" b="1" dirty="0">
                        <a:effectLst/>
                        <a:latin typeface="Calibri"/>
                        <a:ea typeface="Times New Roman"/>
                        <a:cs typeface="Times New Roman"/>
                      </a:endParaRPr>
                    </a:p>
                  </a:txBody>
                  <a:tcPr marL="68580" marR="68580" marT="0" marB="0"/>
                </a:tc>
              </a:tr>
            </a:tbl>
          </a:graphicData>
        </a:graphic>
      </p:graphicFrame>
      <p:sp>
        <p:nvSpPr>
          <p:cNvPr id="4" name="Rectangle 1"/>
          <p:cNvSpPr>
            <a:spLocks noChangeArrowheads="1"/>
          </p:cNvSpPr>
          <p:nvPr/>
        </p:nvSpPr>
        <p:spPr bwMode="auto">
          <a:xfrm>
            <a:off x="432123" y="260648"/>
            <a:ext cx="791396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Specific Oral Hygiene Problems/Interventions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23528" y="3717032"/>
            <a:ext cx="8496944" cy="1200329"/>
          </a:xfrm>
          <a:prstGeom prst="rect">
            <a:avLst/>
          </a:prstGeom>
        </p:spPr>
        <p:txBody>
          <a:bodyPr wrap="square">
            <a:spAutoFit/>
          </a:bodyPr>
          <a:lstStyle/>
          <a:p>
            <a:r>
              <a:rPr lang="en-AU" b="1" dirty="0"/>
              <a:t>Note: </a:t>
            </a:r>
            <a:endParaRPr lang="en-US" dirty="0"/>
          </a:p>
          <a:p>
            <a:r>
              <a:rPr lang="en-AU" dirty="0"/>
              <a:t>Caution with patients with a low platelet count of &lt;</a:t>
            </a:r>
            <a:r>
              <a:rPr lang="en-AU" dirty="0" smtClean="0"/>
              <a:t>20000, </a:t>
            </a:r>
            <a:r>
              <a:rPr lang="en-AU" dirty="0"/>
              <a:t>as vigorous brushing may cause bleeding. Caution with patients who have had facial reconstruction surgery, facial fractures or fractured mandible.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681682"/>
          </a:xfrm>
        </p:spPr>
        <p:txBody>
          <a:bodyPr>
            <a:normAutofit fontScale="85000" lnSpcReduction="10000"/>
          </a:bodyPr>
          <a:lstStyle/>
          <a:p>
            <a:pPr marL="0" indent="0" algn="ctr" rtl="1">
              <a:buNone/>
            </a:pPr>
            <a:r>
              <a:rPr lang="fa-IR" sz="2400" dirty="0" smtClean="0">
                <a:solidFill>
                  <a:srgbClr val="C00000"/>
                </a:solidFill>
                <a:cs typeface="B Nazanin" pitchFamily="2" charset="-78"/>
              </a:rPr>
              <a:t> </a:t>
            </a:r>
            <a:r>
              <a:rPr lang="en-US" sz="3200" b="1" dirty="0" smtClean="0">
                <a:solidFill>
                  <a:srgbClr val="993300"/>
                </a:solidFill>
                <a:latin typeface="+mj-lt"/>
                <a:cs typeface="B Nazanin" pitchFamily="2" charset="-78"/>
              </a:rPr>
              <a:t>Eye care in hospital</a:t>
            </a:r>
          </a:p>
          <a:p>
            <a:r>
              <a:rPr lang="en-AU" sz="2400" b="1" dirty="0"/>
              <a:t>Predictors of Nurses’ Practice of Eye Care for Patients in Intensive Care Units</a:t>
            </a:r>
            <a:endParaRPr lang="en-US" sz="2400" b="1" dirty="0"/>
          </a:p>
          <a:p>
            <a:pPr marL="0" indent="0">
              <a:buNone/>
            </a:pPr>
            <a:r>
              <a:rPr lang="en-AU" sz="2400" u="sng" dirty="0">
                <a:hlinkClick r:id="rId2"/>
              </a:rPr>
              <a:t>Sana </a:t>
            </a:r>
            <a:r>
              <a:rPr lang="en-AU" sz="2400" u="sng" dirty="0" err="1">
                <a:hlinkClick r:id="rId2"/>
              </a:rPr>
              <a:t>Lami</a:t>
            </a:r>
            <a:r>
              <a:rPr lang="en-AU" sz="2400" dirty="0"/>
              <a:t>, MSN</a:t>
            </a:r>
            <a:r>
              <a:rPr lang="en-AU" sz="2400" baseline="30000" dirty="0"/>
              <a:t>1</a:t>
            </a:r>
            <a:r>
              <a:rPr lang="en-AU" sz="2400" dirty="0"/>
              <a:t> and </a:t>
            </a:r>
            <a:r>
              <a:rPr lang="en-AU" sz="2400" u="sng" dirty="0">
                <a:hlinkClick r:id="rId3"/>
              </a:rPr>
              <a:t>Ahmad </a:t>
            </a:r>
            <a:r>
              <a:rPr lang="en-AU" sz="2400" u="sng" dirty="0" err="1">
                <a:hlinkClick r:id="rId3"/>
              </a:rPr>
              <a:t>Ayed</a:t>
            </a:r>
            <a:r>
              <a:rPr lang="en-AU" sz="2400" dirty="0"/>
              <a:t>, MSN, PhD </a:t>
            </a:r>
            <a:r>
              <a:rPr lang="en-AU" sz="2400" baseline="30000" dirty="0"/>
              <a:t>2</a:t>
            </a:r>
            <a:endParaRPr lang="en-US" sz="2400" dirty="0"/>
          </a:p>
          <a:p>
            <a:pPr marL="0" indent="0">
              <a:buNone/>
            </a:pPr>
            <a:r>
              <a:rPr lang="en-AU" sz="2400" u="sng" dirty="0">
                <a:hlinkClick r:id="rId4"/>
              </a:rPr>
              <a:t>Author information</a:t>
            </a:r>
            <a:r>
              <a:rPr lang="en-AU" sz="2400" dirty="0"/>
              <a:t> </a:t>
            </a:r>
            <a:r>
              <a:rPr lang="en-AU" sz="2400" u="sng" dirty="0">
                <a:hlinkClick r:id="rId4"/>
              </a:rPr>
              <a:t>Article notes</a:t>
            </a:r>
            <a:r>
              <a:rPr lang="en-AU" sz="2400" dirty="0"/>
              <a:t> </a:t>
            </a:r>
            <a:r>
              <a:rPr lang="en-AU" sz="2400" u="sng" dirty="0">
                <a:hlinkClick r:id="rId4"/>
              </a:rPr>
              <a:t>Copyright and License information</a:t>
            </a:r>
            <a:r>
              <a:rPr lang="en-AU" sz="2400" dirty="0"/>
              <a:t> </a:t>
            </a:r>
            <a:r>
              <a:rPr lang="en-AU" sz="2400" u="sng" dirty="0">
                <a:hlinkClick r:id="rId5"/>
              </a:rPr>
              <a:t>PMC Disclaimer</a:t>
            </a:r>
            <a:endParaRPr lang="en-US" sz="2400" dirty="0"/>
          </a:p>
          <a:p>
            <a:pPr marL="0" indent="0">
              <a:buNone/>
            </a:pPr>
            <a:r>
              <a:rPr lang="en-US" sz="2400" b="1" dirty="0">
                <a:solidFill>
                  <a:srgbClr val="993300"/>
                </a:solidFill>
              </a:rPr>
              <a:t>Results</a:t>
            </a:r>
          </a:p>
          <a:p>
            <a:r>
              <a:rPr lang="en-US" sz="2400" dirty="0" smtClean="0"/>
              <a:t>The </a:t>
            </a:r>
            <a:r>
              <a:rPr lang="en-US" sz="2400" dirty="0" err="1" smtClean="0"/>
              <a:t>The</a:t>
            </a:r>
            <a:r>
              <a:rPr lang="en-US" sz="2400" dirty="0" smtClean="0"/>
              <a:t> </a:t>
            </a:r>
            <a:r>
              <a:rPr lang="en-US" sz="2400" dirty="0"/>
              <a:t>analysis revealed that only 0.7% had a good knowledge level, 7.2% had a fair knowledge level, and 25.7% had a good practice level of eye care for patients in an ICU. Knowledge of patients’ eye care in the ICU, as well as an eye care protocol or policy for unconscious patients, was found to be significant predictors of practice (</a:t>
            </a:r>
            <a:r>
              <a:rPr lang="en-US" sz="2400" i="1" dirty="0"/>
              <a:t>p</a:t>
            </a:r>
            <a:r>
              <a:rPr lang="en-US" sz="2400" dirty="0"/>
              <a:t> &lt; .001).</a:t>
            </a:r>
          </a:p>
          <a:p>
            <a:pPr marL="0" indent="0">
              <a:buNone/>
            </a:pPr>
            <a:r>
              <a:rPr lang="en-US" sz="2400" b="1" dirty="0">
                <a:solidFill>
                  <a:srgbClr val="993300"/>
                </a:solidFill>
              </a:rPr>
              <a:t>Conclusion</a:t>
            </a:r>
          </a:p>
          <a:p>
            <a:r>
              <a:rPr lang="en-US" sz="2400" dirty="0"/>
              <a:t>The study confirmed that the nurses had poor knowledge and inadequate practice of eye care for patients in the </a:t>
            </a:r>
            <a:r>
              <a:rPr lang="en-US" sz="2400" dirty="0" smtClean="0"/>
              <a:t>ICU. Also, the study confirmed that a nurse's knowledge of patients’ eye care in the ICU and an eye care protocol or policy for unconscious patients were significant predictors of practice.</a:t>
            </a:r>
            <a:endParaRPr lang="en-US" sz="2400" dirty="0"/>
          </a:p>
          <a:p>
            <a:pPr marL="0" indent="0" algn="ctr" rtl="1">
              <a:buNone/>
            </a:pPr>
            <a:endParaRPr lang="en-US" sz="2400" b="1" dirty="0">
              <a:solidFill>
                <a:srgbClr val="993300"/>
              </a:solidFill>
              <a:latin typeface="+mj-lt"/>
              <a:cs typeface="B Nazanin"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a:bodyPr>
          <a:lstStyle/>
          <a:p>
            <a:pPr marL="0" indent="0" algn="r" rtl="1">
              <a:buNone/>
            </a:pPr>
            <a:r>
              <a:rPr lang="fa-IR" sz="2400" dirty="0" smtClean="0">
                <a:cs typeface="B Nazanin" pitchFamily="2" charset="-78"/>
              </a:rPr>
              <a:t>بهداشت</a:t>
            </a:r>
            <a:r>
              <a:rPr lang="fa-IR" sz="2400" dirty="0" smtClean="0"/>
              <a:t> </a:t>
            </a:r>
            <a:r>
              <a:rPr lang="fa-IR" sz="2400" dirty="0" smtClean="0">
                <a:cs typeface="B Nazanin" pitchFamily="2" charset="-78"/>
              </a:rPr>
              <a:t>قسمت قدامی چشم ها بخصوص قرنیه به توانایی تولید اشک ، پلک زدن و بستن چشم ها در حالت بیداری و خواب ارتباط دارد . اختلال در موارد ذکر شده در </a:t>
            </a:r>
            <a:r>
              <a:rPr lang="en-US" sz="2400" dirty="0" smtClean="0">
                <a:cs typeface="B Nazanin" pitchFamily="2" charset="-78"/>
              </a:rPr>
              <a:t>ICU</a:t>
            </a:r>
            <a:r>
              <a:rPr lang="fa-IR" sz="2400" dirty="0" smtClean="0">
                <a:cs typeface="B Nazanin" pitchFamily="2" charset="-78"/>
              </a:rPr>
              <a:t> بعلت ادم صورت ، کاهش سطح هوشیاری ، آسیب عصبی محیطی یا مرکزی میتواند سبب آسیب به چشم شود .علاوه بر این اکسیژن تجویز شده از طریق ماسک یا </a:t>
            </a:r>
            <a:r>
              <a:rPr lang="en-US" sz="2400" dirty="0" smtClean="0">
                <a:cs typeface="B Nazanin" pitchFamily="2" charset="-78"/>
              </a:rPr>
              <a:t>CPAP</a:t>
            </a:r>
            <a:r>
              <a:rPr lang="fa-IR" sz="2400" dirty="0" smtClean="0">
                <a:cs typeface="B Nazanin" pitchFamily="2" charset="-78"/>
              </a:rPr>
              <a:t> میتواند سبب خشکی چشم ها شود .شل کننده های عضلانی میتوانند سبب کاهش توانایی پلک ها جهت بسته شدن شوند .</a:t>
            </a:r>
            <a:r>
              <a:rPr lang="en-US" sz="2400" dirty="0" smtClean="0">
                <a:cs typeface="B Nazanin" pitchFamily="2" charset="-78"/>
              </a:rPr>
              <a:t>sedation </a:t>
            </a:r>
            <a:r>
              <a:rPr lang="fa-IR" sz="2400" dirty="0" smtClean="0">
                <a:cs typeface="B Nazanin" pitchFamily="2" charset="-78"/>
              </a:rPr>
              <a:t> میتواند سبب ضعیف شدن رفلکس پلک زدن شود . اثرات طولانی مدت ماندن در پوزیشن </a:t>
            </a:r>
            <a:r>
              <a:rPr lang="en-US" sz="2400" dirty="0" smtClean="0">
                <a:cs typeface="B Nazanin" pitchFamily="2" charset="-78"/>
              </a:rPr>
              <a:t>prone </a:t>
            </a:r>
            <a:r>
              <a:rPr lang="fa-IR" sz="2400" dirty="0" smtClean="0">
                <a:cs typeface="B Nazanin" pitchFamily="2" charset="-78"/>
              </a:rPr>
              <a:t> میتواند آسیب چشم ها را بدنبال داشته باشد .این اختلالات در بیماران تحت تهویه مکانیکی میتواند شدیدتر باشد .تهویه با فشار مثبت ، افزایش مدت زمان بستری ، استفاده از داروهای آرام بخش و پارالیتیک میتواند سبب افزایش احتمال آسیب چشمی در بیماران شوند .</a:t>
            </a:r>
            <a:endParaRPr lang="en-US" sz="2400" dirty="0">
              <a:cs typeface="B Nazanin"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Autofit/>
          </a:bodyPr>
          <a:lstStyle/>
          <a:p>
            <a:pPr algn="ctr"/>
            <a:r>
              <a:rPr lang="en-US" sz="3200" b="1" dirty="0" smtClean="0">
                <a:cs typeface="B Titr" pitchFamily="2" charset="-78"/>
              </a:rPr>
              <a:t>Oral Hygiene</a:t>
            </a:r>
            <a:endParaRPr lang="en-US" sz="3200" b="1" dirty="0">
              <a:cs typeface="B Titr" pitchFamily="2" charset="-78"/>
            </a:endParaRPr>
          </a:p>
        </p:txBody>
      </p:sp>
      <p:sp>
        <p:nvSpPr>
          <p:cNvPr id="3" name="Content Placeholder 2"/>
          <p:cNvSpPr>
            <a:spLocks noGrp="1"/>
          </p:cNvSpPr>
          <p:nvPr>
            <p:ph idx="1"/>
          </p:nvPr>
        </p:nvSpPr>
        <p:spPr>
          <a:xfrm>
            <a:off x="179512" y="1700808"/>
            <a:ext cx="8712968" cy="4029080"/>
          </a:xfrm>
        </p:spPr>
        <p:txBody>
          <a:bodyPr>
            <a:normAutofit/>
          </a:bodyPr>
          <a:lstStyle/>
          <a:p>
            <a:pPr algn="r" rtl="1"/>
            <a:r>
              <a:rPr lang="fa-IR" sz="2400" dirty="0" smtClean="0">
                <a:cs typeface="B Nazanin" pitchFamily="2" charset="-78"/>
              </a:rPr>
              <a:t> </a:t>
            </a:r>
            <a:r>
              <a:rPr lang="fa-IR" sz="2400" dirty="0" smtClean="0">
                <a:cs typeface="B Nazanin" pitchFamily="2" charset="-78"/>
              </a:rPr>
              <a:t>بهداشت دهان یکی از کلیدی ترین مراقبت پرستاری برای تمام بیماران بستری است  بهداشت دهان در بخش آی سی یو میتواند از پنومونی وابسته به ونتیلاتور ( </a:t>
            </a:r>
            <a:r>
              <a:rPr lang="en-US" sz="2400" dirty="0" smtClean="0">
                <a:cs typeface="B Nazanin" pitchFamily="2" charset="-78"/>
              </a:rPr>
              <a:t>VAP</a:t>
            </a:r>
            <a:r>
              <a:rPr lang="fa-IR" sz="2400" dirty="0" smtClean="0">
                <a:cs typeface="B Nazanin" pitchFamily="2" charset="-78"/>
              </a:rPr>
              <a:t> ) </a:t>
            </a:r>
          </a:p>
          <a:p>
            <a:pPr marL="0" indent="0" algn="r" rtl="1">
              <a:buNone/>
            </a:pPr>
            <a:r>
              <a:rPr lang="fa-IR" sz="2400" dirty="0" smtClean="0">
                <a:solidFill>
                  <a:schemeClr val="accent1">
                    <a:lumMod val="50000"/>
                  </a:schemeClr>
                </a:solidFill>
                <a:cs typeface="B Nazanin" pitchFamily="2" charset="-78"/>
              </a:rPr>
              <a:t>پیشگیری نماید .بیماران دارای تراکئوستومی به مراقبت و بهداشت دهان مانند بیماران اینتوبه نیاز دارند .</a:t>
            </a:r>
            <a:endParaRPr lang="fa-IR" sz="2400" dirty="0" smtClean="0">
              <a:solidFill>
                <a:schemeClr val="accent1">
                  <a:lumMod val="50000"/>
                </a:schemeClr>
              </a:solidFill>
              <a:cs typeface="B Nazanin" pitchFamily="2" charset="-78"/>
            </a:endParaRPr>
          </a:p>
          <a:p>
            <a:pPr algn="r" rtl="1">
              <a:buNone/>
            </a:pPr>
            <a:endParaRPr lang="en-US" sz="2400" b="1" dirty="0">
              <a:solidFill>
                <a:srgbClr val="C00000"/>
              </a:solidFill>
              <a:cs typeface="B Nazanin"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a:bodyPr>
          <a:lstStyle/>
          <a:p>
            <a:pPr marL="0" indent="0" algn="r" rtl="1">
              <a:buNone/>
            </a:pPr>
            <a:r>
              <a:rPr lang="fa-IR" sz="3200" b="1" dirty="0" smtClean="0">
                <a:cs typeface="B Nazanin" pitchFamily="2" charset="-78"/>
              </a:rPr>
              <a:t>عوارض عمده </a:t>
            </a:r>
            <a:r>
              <a:rPr lang="fa-IR" sz="3200" b="1" dirty="0">
                <a:cs typeface="B Nazanin" pitchFamily="2" charset="-78"/>
              </a:rPr>
              <a:t>چشمی در بخش </a:t>
            </a:r>
            <a:r>
              <a:rPr lang="en-US" sz="3200" b="1" dirty="0">
                <a:cs typeface="B Nazanin" pitchFamily="2" charset="-78"/>
              </a:rPr>
              <a:t>ICU</a:t>
            </a:r>
            <a:r>
              <a:rPr lang="fa-IR" sz="3200" b="1" dirty="0">
                <a:cs typeface="B Nazanin" pitchFamily="2" charset="-78"/>
              </a:rPr>
              <a:t> شامل </a:t>
            </a:r>
            <a:r>
              <a:rPr lang="fa-IR" sz="3200" dirty="0" smtClean="0">
                <a:cs typeface="B Nazanin" pitchFamily="2" charset="-78"/>
              </a:rPr>
              <a:t>:</a:t>
            </a:r>
          </a:p>
          <a:p>
            <a:pPr marL="0" indent="0" algn="r" rtl="1">
              <a:buNone/>
            </a:pPr>
            <a:r>
              <a:rPr lang="fa-IR" sz="3200" dirty="0" smtClean="0">
                <a:cs typeface="B Nazanin" pitchFamily="2" charset="-78"/>
              </a:rPr>
              <a:t>1- </a:t>
            </a:r>
            <a:r>
              <a:rPr lang="fa-IR" sz="2400" dirty="0" smtClean="0">
                <a:cs typeface="B Nazanin" pitchFamily="2" charset="-78"/>
              </a:rPr>
              <a:t>آسیب مستقیم به قرنیه </a:t>
            </a:r>
          </a:p>
          <a:p>
            <a:pPr marL="0" indent="0" algn="r" rtl="1">
              <a:buNone/>
            </a:pPr>
            <a:r>
              <a:rPr lang="fa-IR" sz="2400" dirty="0" smtClean="0">
                <a:cs typeface="B Nazanin" pitchFamily="2" charset="-78"/>
              </a:rPr>
              <a:t>2- کراتوپاتی </a:t>
            </a:r>
            <a:r>
              <a:rPr lang="en-US" sz="2400" dirty="0" smtClean="0">
                <a:cs typeface="B Nazanin" pitchFamily="2" charset="-78"/>
              </a:rPr>
              <a:t>exposure </a:t>
            </a:r>
            <a:r>
              <a:rPr lang="en-US" sz="2400" dirty="0" err="1" smtClean="0">
                <a:cs typeface="B Nazanin" pitchFamily="2" charset="-78"/>
              </a:rPr>
              <a:t>keratopathy</a:t>
            </a:r>
            <a:endParaRPr lang="en-US" sz="2400" dirty="0" smtClean="0">
              <a:cs typeface="B Nazanin" pitchFamily="2" charset="-78"/>
            </a:endParaRPr>
          </a:p>
          <a:p>
            <a:pPr marL="0" indent="0" algn="r" rtl="1">
              <a:buNone/>
            </a:pPr>
            <a:r>
              <a:rPr lang="fa-IR" sz="2400" dirty="0" smtClean="0">
                <a:cs typeface="B Nazanin" pitchFamily="2" charset="-78"/>
              </a:rPr>
              <a:t>3- کیموزیس یا ادم ملتحمه</a:t>
            </a:r>
          </a:p>
          <a:p>
            <a:pPr marL="0" indent="0" algn="r" rtl="1">
              <a:buNone/>
            </a:pPr>
            <a:r>
              <a:rPr lang="fa-IR" sz="2400" dirty="0" smtClean="0">
                <a:cs typeface="B Nazanin" pitchFamily="2" charset="-78"/>
              </a:rPr>
              <a:t>4- کراتیت یا کنژوکتیویت باکتریال</a:t>
            </a:r>
          </a:p>
          <a:p>
            <a:pPr marL="0" indent="0" algn="r" rtl="1">
              <a:buNone/>
            </a:pPr>
            <a:r>
              <a:rPr lang="fa-IR" sz="2400" dirty="0" smtClean="0">
                <a:cs typeface="B Nazanin" pitchFamily="2" charset="-78"/>
              </a:rPr>
              <a:t>بسته شدن پلک ها و ظاهر پلک ها باید بطور منظم با یک نور مناسب در هر شیفت کاری کنترل شود و هر گونه وضعیت غیر طبیعی چشم باید گزارش شود . بسته شدن ناکامل پلک ها </a:t>
            </a:r>
            <a:r>
              <a:rPr lang="en-US" sz="2400" dirty="0" err="1" smtClean="0">
                <a:cs typeface="B Nazanin" pitchFamily="2" charset="-78"/>
              </a:rPr>
              <a:t>lagophthalmos</a:t>
            </a:r>
            <a:r>
              <a:rPr lang="fa-IR" sz="2400" dirty="0" smtClean="0">
                <a:cs typeface="B Nazanin" pitchFamily="2" charset="-78"/>
              </a:rPr>
              <a:t> گفته میشود .</a:t>
            </a:r>
          </a:p>
          <a:p>
            <a:pPr marL="0" indent="0" algn="r" rtl="1">
              <a:buNone/>
            </a:pPr>
            <a:endParaRPr lang="en-US" sz="3200" dirty="0">
              <a:cs typeface="B Nazanin"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a:bodyPr>
          <a:lstStyle/>
          <a:p>
            <a:r>
              <a:rPr lang="en-AU" sz="2400" b="1" dirty="0">
                <a:solidFill>
                  <a:srgbClr val="993300"/>
                </a:solidFill>
              </a:rPr>
              <a:t>Protective measures The action required is based on the grading of exposure:</a:t>
            </a:r>
            <a:endParaRPr lang="en-US" sz="2400" b="1" dirty="0">
              <a:solidFill>
                <a:srgbClr val="993300"/>
              </a:solidFill>
            </a:endParaRPr>
          </a:p>
          <a:p>
            <a:pPr marL="0" indent="0">
              <a:buNone/>
            </a:pPr>
            <a:r>
              <a:rPr lang="en-AU" sz="2400" dirty="0"/>
              <a:t> </a:t>
            </a:r>
            <a:r>
              <a:rPr lang="en-AU" sz="2400" dirty="0">
                <a:sym typeface="Symbol"/>
              </a:rPr>
              <a:t></a:t>
            </a:r>
            <a:r>
              <a:rPr lang="en-AU" sz="2400" dirty="0"/>
              <a:t> </a:t>
            </a:r>
            <a:r>
              <a:rPr lang="fa-IR" sz="2400" dirty="0" smtClean="0"/>
              <a:t> </a:t>
            </a:r>
            <a:r>
              <a:rPr lang="en-AU" sz="2400" dirty="0" smtClean="0"/>
              <a:t>Grade </a:t>
            </a:r>
            <a:r>
              <a:rPr lang="en-AU" sz="2400" dirty="0"/>
              <a:t>0 exposure (i.e. no exposure) requires no </a:t>
            </a:r>
            <a:r>
              <a:rPr lang="en-AU" sz="2400" dirty="0" smtClean="0"/>
              <a:t>action.</a:t>
            </a:r>
            <a:endParaRPr lang="fa-IR" sz="2400" dirty="0"/>
          </a:p>
          <a:p>
            <a:pPr marL="0" indent="0" algn="ctr">
              <a:buNone/>
            </a:pPr>
            <a:r>
              <a:rPr lang="fa-IR" sz="2400" dirty="0" smtClean="0">
                <a:cs typeface="B Nazanin" pitchFamily="2" charset="-78"/>
              </a:rPr>
              <a:t>پلک بطور کامل بسته میشود .</a:t>
            </a:r>
            <a:endParaRPr lang="en-US" sz="2400" dirty="0">
              <a:cs typeface="B Nazanin" pitchFamily="2" charset="-78"/>
            </a:endParaRPr>
          </a:p>
          <a:p>
            <a:pPr marL="0" indent="0">
              <a:buNone/>
            </a:pPr>
            <a:r>
              <a:rPr lang="en-AU" sz="2400" dirty="0"/>
              <a:t> </a:t>
            </a:r>
            <a:r>
              <a:rPr lang="en-AU" sz="2400" dirty="0">
                <a:sym typeface="Symbol"/>
              </a:rPr>
              <a:t></a:t>
            </a:r>
            <a:r>
              <a:rPr lang="en-AU" sz="2400" dirty="0"/>
              <a:t> </a:t>
            </a:r>
            <a:r>
              <a:rPr lang="fa-IR" sz="2400" dirty="0" smtClean="0"/>
              <a:t> </a:t>
            </a:r>
            <a:r>
              <a:rPr lang="en-AU" sz="2400" dirty="0" smtClean="0"/>
              <a:t>Grade </a:t>
            </a:r>
            <a:r>
              <a:rPr lang="en-AU" sz="2400" dirty="0"/>
              <a:t>1 exposure requires lubrication </a:t>
            </a:r>
            <a:endParaRPr lang="fa-IR" sz="2400" dirty="0" smtClean="0">
              <a:cs typeface="B Nazanin" pitchFamily="2" charset="-78"/>
            </a:endParaRPr>
          </a:p>
          <a:p>
            <a:pPr marL="0" indent="0" algn="ctr">
              <a:buNone/>
            </a:pPr>
            <a:r>
              <a:rPr lang="fa-IR" sz="2400" dirty="0" smtClean="0">
                <a:cs typeface="B Nazanin" pitchFamily="2" charset="-78"/>
              </a:rPr>
              <a:t>هر گونه نمایان بودن ملتحمه ( صلبیه چشم نمایان ولی قرنیه </a:t>
            </a:r>
            <a:r>
              <a:rPr lang="fa-IR" sz="2400" dirty="0">
                <a:cs typeface="B Nazanin" pitchFamily="2" charset="-78"/>
              </a:rPr>
              <a:t>پیدا </a:t>
            </a:r>
            <a:r>
              <a:rPr lang="fa-IR" sz="2400" dirty="0" smtClean="0">
                <a:cs typeface="B Nazanin" pitchFamily="2" charset="-78"/>
              </a:rPr>
              <a:t>نباشد ) </a:t>
            </a:r>
          </a:p>
          <a:p>
            <a:pPr>
              <a:buFont typeface="Symbol" pitchFamily="18" charset="2"/>
              <a:buChar char="·"/>
            </a:pPr>
            <a:r>
              <a:rPr lang="en-AU" sz="2400" dirty="0" smtClean="0"/>
              <a:t>Grade </a:t>
            </a:r>
            <a:r>
              <a:rPr lang="en-AU" sz="2400" dirty="0"/>
              <a:t>2 exposure needs lubrication and taping of the lids or other method of lid closure. </a:t>
            </a:r>
            <a:endParaRPr lang="fa-IR" sz="2400" dirty="0" smtClean="0"/>
          </a:p>
          <a:p>
            <a:pPr marL="0" indent="0" algn="ctr">
              <a:buNone/>
            </a:pPr>
            <a:r>
              <a:rPr lang="fa-IR" sz="2400" dirty="0" smtClean="0">
                <a:cs typeface="B Nazanin" pitchFamily="2" charset="-78"/>
              </a:rPr>
              <a:t>هر </a:t>
            </a:r>
            <a:r>
              <a:rPr lang="fa-IR" sz="2400" dirty="0">
                <a:cs typeface="B Nazanin" pitchFamily="2" charset="-78"/>
              </a:rPr>
              <a:t>گونه نمایان بودن </a:t>
            </a:r>
            <a:r>
              <a:rPr lang="fa-IR" sz="2400" dirty="0" smtClean="0">
                <a:cs typeface="B Nazanin" pitchFamily="2" charset="-78"/>
              </a:rPr>
              <a:t>قرنیه حتی اگر میزان آن کم باشد</a:t>
            </a:r>
            <a:endParaRPr lang="fa-IR" sz="2400" dirty="0">
              <a:cs typeface="B Nazanin" pitchFamily="2" charset="-78"/>
            </a:endParaRPr>
          </a:p>
          <a:p>
            <a:pPr marL="0" indent="0" algn="ctr">
              <a:buNone/>
            </a:pPr>
            <a:endParaRPr lang="en-US" sz="2400" dirty="0">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eyeli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0"/>
            <a:ext cx="655272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71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a:bodyPr>
          <a:lstStyle/>
          <a:p>
            <a:pPr marL="0" indent="0">
              <a:buNone/>
            </a:pPr>
            <a:r>
              <a:rPr lang="en-AU" sz="2400" b="1" dirty="0">
                <a:solidFill>
                  <a:srgbClr val="993300"/>
                </a:solidFill>
              </a:rPr>
              <a:t>The methods to protect the eyes are:</a:t>
            </a:r>
            <a:endParaRPr lang="en-US" sz="2400" b="1" dirty="0">
              <a:solidFill>
                <a:srgbClr val="993300"/>
              </a:solidFill>
            </a:endParaRPr>
          </a:p>
          <a:p>
            <a:pPr marL="0" indent="0">
              <a:buNone/>
            </a:pPr>
            <a:r>
              <a:rPr lang="en-AU" sz="3600" dirty="0"/>
              <a:t> </a:t>
            </a:r>
            <a:r>
              <a:rPr lang="en-AU" sz="2400" dirty="0">
                <a:sym typeface="Symbol"/>
              </a:rPr>
              <a:t></a:t>
            </a:r>
            <a:r>
              <a:rPr lang="en-AU" sz="2400" dirty="0"/>
              <a:t> Lubrication. </a:t>
            </a:r>
            <a:r>
              <a:rPr lang="en-AU" sz="2400" dirty="0" smtClean="0"/>
              <a:t>Liberal </a:t>
            </a:r>
            <a:r>
              <a:rPr lang="en-AU" sz="2400" dirty="0"/>
              <a:t>use of ointment lubricants into the eye four times daily e.g. simple eye ointment, </a:t>
            </a:r>
            <a:r>
              <a:rPr lang="en-AU" sz="2400" dirty="0" err="1"/>
              <a:t>Lacrilube</a:t>
            </a:r>
            <a:r>
              <a:rPr lang="en-AU" sz="2400" dirty="0"/>
              <a:t> , </a:t>
            </a:r>
            <a:r>
              <a:rPr lang="en-AU" sz="2400" dirty="0" err="1"/>
              <a:t>Xailin</a:t>
            </a:r>
            <a:r>
              <a:rPr lang="en-AU" sz="2400" dirty="0"/>
              <a:t> Night, and </a:t>
            </a:r>
            <a:r>
              <a:rPr lang="en-AU" sz="2400" dirty="0" err="1"/>
              <a:t>VitA</a:t>
            </a:r>
            <a:r>
              <a:rPr lang="en-AU" sz="2400" dirty="0"/>
              <a:t>-POS). Drops do not last as long. This needs to be applied correctly into the eye and not, as is sometimes found, over closed eyelids. Such action is superior to manual eye closure alone3. o If a patient is conscious an alternative is 2 hourly lubricant drops (e.g. </a:t>
            </a:r>
            <a:r>
              <a:rPr lang="en-AU" sz="2400" dirty="0" err="1"/>
              <a:t>Hylotears</a:t>
            </a:r>
            <a:r>
              <a:rPr lang="en-AU" sz="2400" dirty="0"/>
              <a:t>) and ointment before sleep.</a:t>
            </a:r>
            <a:endParaRPr lang="en-US" sz="2400" dirty="0"/>
          </a:p>
          <a:p>
            <a:pPr algn="r" rtl="1">
              <a:buNone/>
            </a:pPr>
            <a:r>
              <a:rPr lang="fa-IR" sz="3600" dirty="0" smtClean="0">
                <a:cs typeface="B Nazanin" pitchFamily="2" charset="-78"/>
              </a:rPr>
              <a:t> </a:t>
            </a:r>
            <a:endParaRPr lang="en-US" sz="3600" dirty="0">
              <a:cs typeface="B Nazanin"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70000" lnSpcReduction="20000"/>
          </a:bodyPr>
          <a:lstStyle/>
          <a:p>
            <a:r>
              <a:rPr lang="en-AU" sz="3200" dirty="0">
                <a:sym typeface="Symbol"/>
              </a:rPr>
              <a:t></a:t>
            </a:r>
            <a:r>
              <a:rPr lang="en-AU" sz="3200" dirty="0"/>
              <a:t> Closing the eyelids. o Manual closure of the eyes o Taping the eyes shut. Lid taping is not always necessary and can be distressing to relatives and to conscious patients, and repeated removal may lead to facial skin or eyelid injury or irritation. It should therefore only be undertaken when necessary. It is crucial when using taping that the lids are completely shut and the tape not touching the eye surface as more damage will be done than prevented. o Cling film can be used as a safe alternative to tape to protect the eye – it does not cause damage if in contact with the eyeball. Apply a 10x10cm square over each eye and change every shift. Never share a cling film roll between patients. o Hydrogel or silicone dressings or pads (</a:t>
            </a:r>
            <a:r>
              <a:rPr lang="en-AU" sz="3200" dirty="0" err="1"/>
              <a:t>eg</a:t>
            </a:r>
            <a:r>
              <a:rPr lang="en-AU" sz="3200" dirty="0"/>
              <a:t> </a:t>
            </a:r>
            <a:r>
              <a:rPr lang="en-AU" sz="3200" dirty="0" err="1"/>
              <a:t>Kerrapro</a:t>
            </a:r>
            <a:r>
              <a:rPr lang="en-AU" sz="3200" dirty="0"/>
              <a:t>, </a:t>
            </a:r>
            <a:r>
              <a:rPr lang="en-AU" sz="3200" dirty="0" err="1"/>
              <a:t>Gelliperm</a:t>
            </a:r>
            <a:r>
              <a:rPr lang="en-AU" sz="3200" dirty="0"/>
              <a:t>) may be used instead of taping, if oedema prevents manual lid closure. They should be changed once per shift and must not be allowed to dry out or position poorly as this can damage the eye. Only use with great care to avoid causing eye damage. What order to do this: Every 4 hours: </a:t>
            </a:r>
          </a:p>
          <a:p>
            <a:pPr algn="r" rtl="1"/>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a:bodyPr>
          <a:lstStyle/>
          <a:p>
            <a:r>
              <a:rPr lang="en-AU" sz="2400" dirty="0">
                <a:sym typeface="Symbol"/>
              </a:rPr>
              <a:t></a:t>
            </a:r>
            <a:r>
              <a:rPr lang="en-AU" sz="2400" dirty="0"/>
              <a:t> Bathe the eyes with warm water first to remove dried ointment.</a:t>
            </a:r>
            <a:endParaRPr lang="en-US" sz="2400" dirty="0"/>
          </a:p>
          <a:p>
            <a:r>
              <a:rPr lang="en-AU" sz="2400" dirty="0"/>
              <a:t> </a:t>
            </a:r>
            <a:r>
              <a:rPr lang="en-AU" sz="2400" dirty="0">
                <a:sym typeface="Symbol"/>
              </a:rPr>
              <a:t></a:t>
            </a:r>
            <a:r>
              <a:rPr lang="en-AU" sz="2400" dirty="0"/>
              <a:t> Before the next lubricant application, examine the eye for abnormalities with a bright light.</a:t>
            </a:r>
            <a:endParaRPr lang="en-US" sz="2400" dirty="0"/>
          </a:p>
          <a:p>
            <a:pPr lvl="0"/>
            <a:r>
              <a:rPr lang="en-AU" sz="2400" dirty="0"/>
              <a:t>Apply new ointment to the eye surface: pull the lower eyelid down with a finger and insert the ointment over the top of the lower lid into the gap between the lid and the conjunctiva</a:t>
            </a:r>
            <a:r>
              <a:rPr lang="en-AU" sz="2400" dirty="0" smtClean="0"/>
              <a:t>.</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99856"/>
          </a:xfrm>
        </p:spPr>
        <p:txBody>
          <a:bodyPr>
            <a:normAutofit fontScale="62500" lnSpcReduction="20000"/>
          </a:bodyPr>
          <a:lstStyle/>
          <a:p>
            <a:pPr lvl="0"/>
            <a:r>
              <a:rPr lang="fa-IR" sz="3200" dirty="0" smtClean="0">
                <a:cs typeface="B Nazanin" pitchFamily="2" charset="-78"/>
              </a:rPr>
              <a:t>– </a:t>
            </a:r>
            <a:r>
              <a:rPr lang="en-AU" sz="3200" dirty="0"/>
              <a:t>If taping is also performed, ointment is put in first and the eyes are closed7, 8, 9. The position of the lashes is then checked as the lashes must be clear of the cornea if iatrogenic corneal abrasion is to be avoided). The outside of the eye must be free of the lubricant ointment for tape to stick properly. </a:t>
            </a:r>
            <a:r>
              <a:rPr lang="en-AU" sz="3200" dirty="0" err="1"/>
              <a:t>Micropore</a:t>
            </a:r>
            <a:r>
              <a:rPr lang="en-AU" sz="3200" dirty="0"/>
              <a:t> tape is then applied horizontally across the lids to seal them shut as below</a:t>
            </a:r>
            <a:r>
              <a:rPr lang="en-AU" sz="3200" dirty="0" smtClean="0"/>
              <a:t>:</a:t>
            </a:r>
          </a:p>
          <a:p>
            <a:pPr lvl="0"/>
            <a:r>
              <a:rPr lang="en-AU" sz="3200" dirty="0" smtClean="0"/>
              <a:t>Prone unconscious patients. In those patients nursed prone and unconscious, the eyelids and face can become oedematous and </a:t>
            </a:r>
            <a:r>
              <a:rPr lang="en-AU" sz="3200" dirty="0" err="1" smtClean="0"/>
              <a:t>conjunctival</a:t>
            </a:r>
            <a:r>
              <a:rPr lang="en-AU" sz="3200" dirty="0" smtClean="0"/>
              <a:t> swelling (</a:t>
            </a:r>
            <a:r>
              <a:rPr lang="en-AU" sz="3200" dirty="0" err="1" smtClean="0"/>
              <a:t>chemosis</a:t>
            </a:r>
            <a:r>
              <a:rPr lang="en-AU" sz="3200" dirty="0" smtClean="0"/>
              <a:t>) is common. As in all ventilated patients, exposure </a:t>
            </a:r>
            <a:r>
              <a:rPr lang="en-AU" sz="3200" dirty="0" err="1" smtClean="0"/>
              <a:t>keratopathy</a:t>
            </a:r>
            <a:r>
              <a:rPr lang="en-AU" sz="3200" dirty="0" smtClean="0"/>
              <a:t> (a drying of the corneal surface, see below) can occur10, 11. Direct eye compression can occur and can be avoided using a 3-pin head holder as is used for prone spinal surgery12, gel rings or similar devices. The eyes should always be re-lubricated every 4 hours, and taped or cling-filmed shut as above. Where there is severe oedema and the swollen conjunctiva prolapses through the closed eyelids, the medical staff should be contacted as the eyelids may need to be temporarily closed with sutures.</a:t>
            </a:r>
            <a:endParaRPr lang="en-US" sz="3200" dirty="0" smtClean="0"/>
          </a:p>
          <a:p>
            <a:pPr marL="0" indent="0" algn="r" rtl="1">
              <a:buNone/>
            </a:pPr>
            <a:endParaRPr lang="en-US" sz="3200" dirty="0">
              <a:cs typeface="B Nazanin"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eye lid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27551" y="188640"/>
            <a:ext cx="4016449" cy="554461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ministrator\Desktop\eye ca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7111"/>
            <a:ext cx="5020047" cy="6554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andomised trial comparing ocular lubricants and polyacrylamide hydrogel  dressings in the prevention of exposure keratopathy in the critically ill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4248472" cy="29813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cular Complications in the Prone Position in the Critical Care Setting:  The COVID-19 Pandemic - Priyanka Sanghi, Mohsan Malik, Ibtesham T. Hossain,  Bita Manzouri,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3744416"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6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800px-Yardenit_-_Jordan_River[1].JPG"/>
          <p:cNvPicPr>
            <a:picLocks noGrp="1" noChangeAspect="1"/>
          </p:cNvPicPr>
          <p:nvPr>
            <p:ph idx="1"/>
          </p:nvPr>
        </p:nvPicPr>
        <p:blipFill>
          <a:blip r:embed="rId2"/>
          <a:stretch>
            <a:fillRect/>
          </a:stretch>
        </p:blipFill>
        <p:spPr>
          <a:xfrm>
            <a:off x="0" y="0"/>
            <a:ext cx="9144000" cy="6858000"/>
          </a:xfrm>
        </p:spPr>
      </p:pic>
      <p:sp>
        <p:nvSpPr>
          <p:cNvPr id="4" name="Rectangle 3"/>
          <p:cNvSpPr/>
          <p:nvPr/>
        </p:nvSpPr>
        <p:spPr>
          <a:xfrm>
            <a:off x="3714744" y="3643314"/>
            <a:ext cx="4485523" cy="830997"/>
          </a:xfrm>
          <a:prstGeom prst="rect">
            <a:avLst/>
          </a:prstGeom>
        </p:spPr>
        <p:txBody>
          <a:bodyPr wrap="none">
            <a:spAutoFit/>
          </a:bodyPr>
          <a:lstStyle/>
          <a:p>
            <a:r>
              <a:rPr lang="fa-I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B Titr" pitchFamily="2" charset="-78"/>
              </a:rPr>
              <a:t>با تشكر از توجه شما</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2214578"/>
          </a:xfrm>
        </p:spPr>
        <p:txBody>
          <a:bodyPr>
            <a:noAutofit/>
          </a:bodyPr>
          <a:lstStyle/>
          <a:p>
            <a:pPr algn="r" rtl="1"/>
            <a:r>
              <a:rPr lang="fa-IR" sz="2400" dirty="0">
                <a:solidFill>
                  <a:schemeClr val="accent1">
                    <a:lumMod val="75000"/>
                  </a:schemeClr>
                </a:solidFill>
                <a:cs typeface="B Nazanin" pitchFamily="2" charset="-78"/>
              </a:rPr>
              <a:t/>
            </a:r>
            <a:br>
              <a:rPr lang="fa-IR" sz="2400" dirty="0">
                <a:solidFill>
                  <a:schemeClr val="accent1">
                    <a:lumMod val="75000"/>
                  </a:schemeClr>
                </a:solidFill>
                <a:cs typeface="B Nazanin" pitchFamily="2" charset="-78"/>
              </a:rPr>
            </a:br>
            <a:r>
              <a:rPr lang="fa-IR" sz="2400" dirty="0" smtClean="0">
                <a:solidFill>
                  <a:schemeClr val="accent1">
                    <a:lumMod val="75000"/>
                  </a:schemeClr>
                </a:solidFill>
                <a:cs typeface="B Nazanin" pitchFamily="2" charset="-78"/>
              </a:rPr>
              <a:t/>
            </a:r>
            <a:br>
              <a:rPr lang="fa-IR" sz="2400" dirty="0" smtClean="0">
                <a:solidFill>
                  <a:schemeClr val="accent1">
                    <a:lumMod val="75000"/>
                  </a:schemeClr>
                </a:solidFill>
                <a:cs typeface="B Nazanin" pitchFamily="2" charset="-78"/>
              </a:rPr>
            </a:br>
            <a:endParaRPr lang="en-US" sz="2400" dirty="0">
              <a:solidFill>
                <a:schemeClr val="accent1">
                  <a:lumMod val="75000"/>
                </a:schemeClr>
              </a:solidFill>
              <a:cs typeface="B Nazanin" pitchFamily="2" charset="-78"/>
            </a:endParaRPr>
          </a:p>
        </p:txBody>
      </p:sp>
      <p:sp>
        <p:nvSpPr>
          <p:cNvPr id="3" name="Content Placeholder 2"/>
          <p:cNvSpPr>
            <a:spLocks noGrp="1"/>
          </p:cNvSpPr>
          <p:nvPr>
            <p:ph idx="1"/>
          </p:nvPr>
        </p:nvSpPr>
        <p:spPr>
          <a:xfrm>
            <a:off x="179512" y="476672"/>
            <a:ext cx="8856984" cy="6192688"/>
          </a:xfrm>
        </p:spPr>
        <p:txBody>
          <a:bodyPr>
            <a:normAutofit/>
          </a:bodyPr>
          <a:lstStyle/>
          <a:p>
            <a:pPr marL="0" indent="0" algn="ctr" rtl="1">
              <a:buNone/>
            </a:pPr>
            <a:r>
              <a:rPr lang="en-AU" sz="3200" b="1" dirty="0" smtClean="0"/>
              <a:t>Purpose</a:t>
            </a:r>
          </a:p>
          <a:p>
            <a:pPr marL="0" indent="0" rtl="1">
              <a:buNone/>
            </a:pPr>
            <a:r>
              <a:rPr lang="en-AU" sz="2800" dirty="0"/>
              <a:t>maintaining intact well hydrated oral mucosa, preventing infection and dental caries by removing food particles and biofilm from teeth and gums and </a:t>
            </a:r>
            <a:endParaRPr lang="en-AU" sz="2800" dirty="0" smtClean="0"/>
          </a:p>
          <a:p>
            <a:pPr marL="0" indent="0" rtl="1">
              <a:buNone/>
            </a:pPr>
            <a:r>
              <a:rPr lang="en-AU" sz="2800" dirty="0" smtClean="0"/>
              <a:t>promoting </a:t>
            </a:r>
            <a:r>
              <a:rPr lang="en-AU" sz="2800" dirty="0"/>
              <a:t>patient comfort and assisting </a:t>
            </a:r>
            <a:r>
              <a:rPr lang="en-AU" sz="2800" dirty="0" smtClean="0"/>
              <a:t>appetite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142984"/>
            <a:ext cx="8229600" cy="5268931"/>
          </a:xfrm>
        </p:spPr>
        <p:txBody>
          <a:bodyPr>
            <a:normAutofit/>
          </a:bodyPr>
          <a:lstStyle/>
          <a:p>
            <a:r>
              <a:rPr lang="en-AU" sz="2800" dirty="0"/>
              <a:t>Oral hygiene is a strong predictor of aspiration  pneumonia in patients with dysphagia </a:t>
            </a:r>
            <a:r>
              <a:rPr lang="en-AU" sz="2800" dirty="0" smtClean="0"/>
              <a:t>.</a:t>
            </a:r>
          </a:p>
          <a:p>
            <a:pPr marL="0" indent="0">
              <a:buNone/>
            </a:pPr>
            <a:endParaRPr lang="en-US" sz="2800" dirty="0"/>
          </a:p>
          <a:p>
            <a:r>
              <a:rPr lang="en-AU" sz="2800" dirty="0" smtClean="0"/>
              <a:t>Poor </a:t>
            </a:r>
            <a:r>
              <a:rPr lang="en-AU" sz="2800" dirty="0"/>
              <a:t>oral hygiene is associated with conditions of gingivitis, dental caries, halitosis, </a:t>
            </a:r>
            <a:r>
              <a:rPr lang="en-AU" sz="2800" dirty="0" err="1"/>
              <a:t>xerostomia</a:t>
            </a:r>
            <a:r>
              <a:rPr lang="en-AU" sz="2800" dirty="0"/>
              <a:t>, chest infections and pneumonia.</a:t>
            </a:r>
            <a:endParaRPr lang="en-US" sz="2800" dirty="0"/>
          </a:p>
          <a:p>
            <a:r>
              <a:rPr lang="en-AU" sz="2000" dirty="0"/>
              <a:t> </a:t>
            </a:r>
            <a:endParaRPr lang="en-US" sz="2000" b="1" dirty="0">
              <a:cs typeface="B Nazanin"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507288" cy="4741136"/>
          </a:xfrm>
        </p:spPr>
        <p:txBody>
          <a:bodyPr>
            <a:normAutofit fontScale="90000"/>
          </a:bodyPr>
          <a:lstStyle/>
          <a:p>
            <a:r>
              <a:rPr lang="en-AU" sz="2400" b="1" dirty="0"/>
              <a:t>Risk factors</a:t>
            </a:r>
            <a:r>
              <a:rPr lang="en-AU" sz="2400" dirty="0"/>
              <a:t>: certain medications and predisposing conditions can put patients at increased risk of poor oral hygiene. Dependent, </a:t>
            </a:r>
            <a:r>
              <a:rPr lang="en-AU" sz="2400" dirty="0" err="1"/>
              <a:t>dysphagic</a:t>
            </a:r>
            <a:r>
              <a:rPr lang="en-AU" sz="2400" dirty="0"/>
              <a:t>, critically or terminally ill people are particularly vulnerable. Risk factors include:</a:t>
            </a:r>
            <a:r>
              <a:rPr lang="en-US" sz="2400" dirty="0"/>
              <a:t/>
            </a:r>
            <a:br>
              <a:rPr lang="en-US" sz="2400" dirty="0"/>
            </a:br>
            <a:r>
              <a:rPr lang="en-AU" sz="2400" b="1" dirty="0"/>
              <a:t>Age – </a:t>
            </a:r>
            <a:r>
              <a:rPr lang="en-AU" sz="2400" dirty="0"/>
              <a:t>older people may have difficulty managing their oral care due to problems with dexterity and eye sight. Additionally, denture wearers are at an increased risk as the acrylics within the dentures provide favourable conditions for Candida </a:t>
            </a:r>
            <a:r>
              <a:rPr lang="en-AU" sz="2400" dirty="0" err="1"/>
              <a:t>Albicans</a:t>
            </a:r>
            <a:r>
              <a:rPr lang="en-AU" sz="2400" dirty="0" smtClean="0"/>
              <a:t>.</a:t>
            </a:r>
            <a:r>
              <a:rPr lang="en-AU" sz="2400" b="1" dirty="0"/>
              <a:t> </a:t>
            </a:r>
            <a:r>
              <a:rPr lang="en-AU" sz="2400" b="1" dirty="0" smtClean="0"/>
              <a:t/>
            </a:r>
            <a:br>
              <a:rPr lang="en-AU" sz="2400" b="1" dirty="0" smtClean="0"/>
            </a:br>
            <a:r>
              <a:rPr lang="en-AU" sz="2400" b="1" dirty="0" smtClean="0"/>
              <a:t/>
            </a:r>
            <a:br>
              <a:rPr lang="en-AU" sz="2400" b="1" dirty="0" smtClean="0"/>
            </a:br>
            <a:r>
              <a:rPr lang="en-AU" sz="2400" b="1" dirty="0" smtClean="0"/>
              <a:t>Mental </a:t>
            </a:r>
            <a:r>
              <a:rPr lang="en-AU" sz="2400" b="1" dirty="0"/>
              <a:t>Health/Neurological Problems/Cognitive impairment/Mild to advanced dementia – </a:t>
            </a:r>
            <a:r>
              <a:rPr lang="en-AU" sz="2400" dirty="0"/>
              <a:t>those with these conditions may not have the awareness of the need or importance of oral health care and may be unable to express that they are experiencing problems.</a:t>
            </a:r>
            <a:r>
              <a:rPr lang="en-US" sz="2400" dirty="0"/>
              <a:t/>
            </a:r>
            <a:br>
              <a:rPr lang="en-US" sz="2400" dirty="0"/>
            </a:br>
            <a:endParaRPr lang="en-US" sz="2400" dirty="0"/>
          </a:p>
        </p:txBody>
      </p:sp>
      <p:sp>
        <p:nvSpPr>
          <p:cNvPr id="3" name="Content Placeholder 2"/>
          <p:cNvSpPr>
            <a:spLocks noGrp="1"/>
          </p:cNvSpPr>
          <p:nvPr>
            <p:ph idx="1"/>
          </p:nvPr>
        </p:nvSpPr>
        <p:spPr>
          <a:xfrm>
            <a:off x="34648" y="188640"/>
            <a:ext cx="8858280" cy="5976664"/>
          </a:xfrm>
        </p:spPr>
        <p:txBody>
          <a:bodyPr>
            <a:normAutofit/>
          </a:bodyPr>
          <a:lstStyle/>
          <a:p>
            <a:pPr marL="0" indent="0" algn="r" rtl="1">
              <a:buNone/>
            </a:pPr>
            <a:endParaRPr lang="en-US" sz="2400" b="1" dirty="0">
              <a:solidFill>
                <a:srgbClr val="C00000"/>
              </a:solidFill>
              <a:cs typeface="B Nazanin" pitchFamily="2" charset="-78"/>
            </a:endParaRPr>
          </a:p>
          <a:p>
            <a:pPr marL="0" indent="0" algn="r" rtl="1">
              <a:buNone/>
            </a:pPr>
            <a:endParaRPr lang="en-US" sz="2400" b="1" dirty="0" smtClean="0">
              <a:solidFill>
                <a:srgbClr val="C00000"/>
              </a:solidFill>
              <a:cs typeface="B Nazanin" pitchFamily="2" charset="-78"/>
            </a:endParaRPr>
          </a:p>
          <a:p>
            <a:pPr marL="0" indent="0" algn="r" rtl="1">
              <a:buNone/>
            </a:pPr>
            <a:endParaRPr lang="en-US" sz="2400" b="1" dirty="0">
              <a:solidFill>
                <a:srgbClr val="C00000"/>
              </a:solidFill>
              <a:cs typeface="B Nazanin" pitchFamily="2" charset="-78"/>
            </a:endParaRPr>
          </a:p>
          <a:p>
            <a:pPr marL="0" indent="0" algn="r" rtl="1">
              <a:buNone/>
            </a:pPr>
            <a:endParaRPr lang="en-US" sz="2400" b="1" dirty="0" smtClean="0">
              <a:solidFill>
                <a:srgbClr val="C00000"/>
              </a:solidFill>
              <a:cs typeface="B Nazanin" pitchFamily="2" charset="-78"/>
            </a:endParaRPr>
          </a:p>
          <a:p>
            <a:pPr marL="0" indent="0" algn="r" rtl="1">
              <a:buNone/>
            </a:pPr>
            <a:endParaRPr lang="en-US" sz="2400" b="1" dirty="0" smtClean="0">
              <a:solidFill>
                <a:srgbClr val="C00000"/>
              </a:solidFill>
              <a:cs typeface="B Nazanin" pitchFamily="2" charset="-78"/>
            </a:endParaRPr>
          </a:p>
          <a:p>
            <a:pPr marL="0" indent="0" algn="l">
              <a:buNone/>
            </a:pPr>
            <a:endParaRPr lang="en-US" sz="2400" b="1" dirty="0" smtClean="0">
              <a:solidFill>
                <a:srgbClr val="C00000"/>
              </a:solidFill>
              <a:cs typeface="B Nazanin" pitchFamily="2" charset="-78"/>
            </a:endParaRPr>
          </a:p>
          <a:p>
            <a:pPr marL="0" indent="0" algn="r" rtl="1">
              <a:buNone/>
            </a:pPr>
            <a:endParaRPr lang="en-US" sz="2400" b="1" dirty="0">
              <a:solidFill>
                <a:srgbClr val="C00000"/>
              </a:solidFill>
              <a:cs typeface="B Nazanin"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6983" cy="6013332"/>
          </a:xfrm>
        </p:spPr>
        <p:txBody>
          <a:bodyPr>
            <a:noAutofit/>
          </a:bodyPr>
          <a:lstStyle/>
          <a:p>
            <a:pPr lvl="0"/>
            <a:r>
              <a:rPr lang="en-AU" sz="3200" b="1" dirty="0"/>
              <a:t>Poor diet – </a:t>
            </a:r>
            <a:r>
              <a:rPr lang="en-AU" sz="3200" dirty="0"/>
              <a:t>inadequate dietary and fluid </a:t>
            </a:r>
            <a:r>
              <a:rPr lang="en-AU" sz="2800" dirty="0"/>
              <a:t>intake reduces the secretion of saliva while a lack of sufficient vitamins and minerals can predispose patients to infection</a:t>
            </a:r>
            <a:r>
              <a:rPr lang="en-AU" sz="2800" dirty="0" smtClean="0"/>
              <a:t>.</a:t>
            </a:r>
            <a:br>
              <a:rPr lang="en-AU" sz="2800" dirty="0" smtClean="0"/>
            </a:br>
            <a:r>
              <a:rPr lang="en-US" sz="2800" dirty="0"/>
              <a:t/>
            </a:r>
            <a:br>
              <a:rPr lang="en-US" sz="2800" dirty="0"/>
            </a:br>
            <a:r>
              <a:rPr lang="en-AU" sz="2800" b="1" dirty="0"/>
              <a:t>Medical conditions – </a:t>
            </a:r>
            <a:r>
              <a:rPr lang="en-AU" sz="2800" dirty="0"/>
              <a:t>immunosuppression related to conditions such as HIV, leukaemia, diabetes and cancer and their associated treatments, can impact on hydration and natural flora of the oral cavity putting patients at risk of infection.</a:t>
            </a:r>
            <a:r>
              <a:rPr lang="en-US" sz="2800" dirty="0"/>
              <a:t/>
            </a:r>
            <a:br>
              <a:rPr lang="en-US" sz="2800" dirty="0"/>
            </a:br>
            <a:r>
              <a:rPr lang="en-US" sz="2800" b="1" dirty="0" smtClean="0">
                <a:solidFill>
                  <a:srgbClr val="7030A0"/>
                </a:solidFill>
                <a:cs typeface="B Nazanin" pitchFamily="2" charset="-78"/>
              </a:rPr>
              <a:t/>
            </a:r>
            <a:br>
              <a:rPr lang="en-US" sz="2800" b="1" dirty="0" smtClean="0">
                <a:solidFill>
                  <a:srgbClr val="7030A0"/>
                </a:solidFill>
                <a:cs typeface="B Nazanin" pitchFamily="2" charset="-78"/>
              </a:rPr>
            </a:br>
            <a:r>
              <a:rPr lang="en-US" sz="3200" b="1" dirty="0">
                <a:solidFill>
                  <a:srgbClr val="7030A0"/>
                </a:solidFill>
                <a:cs typeface="B Nazanin" pitchFamily="2" charset="-78"/>
              </a:rPr>
              <a:t/>
            </a:r>
            <a:br>
              <a:rPr lang="en-US" sz="3200" b="1" dirty="0">
                <a:solidFill>
                  <a:srgbClr val="7030A0"/>
                </a:solidFill>
                <a:cs typeface="B Nazanin" pitchFamily="2" charset="-78"/>
              </a:rPr>
            </a:br>
            <a:r>
              <a:rPr lang="fa-IR" sz="3200" b="1" dirty="0" smtClean="0">
                <a:solidFill>
                  <a:srgbClr val="7030A0"/>
                </a:solidFill>
                <a:cs typeface="B Nazanin" pitchFamily="2" charset="-78"/>
              </a:rPr>
              <a:t>                                                </a:t>
            </a:r>
            <a:r>
              <a:rPr lang="fa-IR" sz="3200" b="1" dirty="0" smtClean="0">
                <a:cs typeface="B Nazanin" pitchFamily="2" charset="-78"/>
              </a:rPr>
              <a:t/>
            </a:r>
            <a:br>
              <a:rPr lang="fa-IR" sz="3200" b="1" dirty="0" smtClean="0">
                <a:cs typeface="B Nazanin" pitchFamily="2" charset="-78"/>
              </a:rPr>
            </a:br>
            <a:endParaRPr lang="en-US" sz="3200" b="1" dirty="0">
              <a:cs typeface="B Nazanin"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640960" cy="5040560"/>
          </a:xfrm>
        </p:spPr>
        <p:txBody>
          <a:bodyPr>
            <a:noAutofit/>
          </a:bodyPr>
          <a:lstStyle/>
          <a:p>
            <a:pPr lvl="0"/>
            <a:r>
              <a:rPr lang="en-AU" sz="2400" b="1" dirty="0"/>
              <a:t>Medication – </a:t>
            </a:r>
            <a:r>
              <a:rPr lang="en-AU" sz="2400" dirty="0"/>
              <a:t>medication altering the natural flora by reducing protective salivary secretion include </a:t>
            </a:r>
            <a:r>
              <a:rPr lang="en-AU" sz="2400" dirty="0" err="1"/>
              <a:t>anticholinergics</a:t>
            </a:r>
            <a:r>
              <a:rPr lang="en-AU" sz="2400" dirty="0"/>
              <a:t>, </a:t>
            </a:r>
            <a:r>
              <a:rPr lang="en-AU" sz="2400" dirty="0" err="1"/>
              <a:t>antiemetics</a:t>
            </a:r>
            <a:r>
              <a:rPr lang="en-AU" sz="2400" dirty="0"/>
              <a:t>, antibiotics, diuretics, </a:t>
            </a:r>
            <a:r>
              <a:rPr lang="en-AU" sz="2400" dirty="0" err="1"/>
              <a:t>antihypertensives</a:t>
            </a:r>
            <a:r>
              <a:rPr lang="en-AU" sz="2400" dirty="0"/>
              <a:t>, anticonvulsants, antidepressants, antispasmodics, opiate analgesics, steroid therapy, chemotherapy and oxygen therapy</a:t>
            </a:r>
            <a:r>
              <a:rPr lang="en-AU" sz="2400" dirty="0" smtClean="0"/>
              <a:t>.</a:t>
            </a:r>
            <a:br>
              <a:rPr lang="en-AU" sz="2400" dirty="0" smtClean="0"/>
            </a:br>
            <a:r>
              <a:rPr lang="en-US" sz="2400" dirty="0"/>
              <a:t/>
            </a:r>
            <a:br>
              <a:rPr lang="en-US" sz="2400" dirty="0"/>
            </a:br>
            <a:r>
              <a:rPr lang="en-AU" sz="2400" b="1" dirty="0"/>
              <a:t>Unconscious/intubated patients – </a:t>
            </a:r>
            <a:r>
              <a:rPr lang="en-AU" sz="2400" dirty="0"/>
              <a:t>the oropharynx of critically ill patients can become colonised with potential respiratory pathogens </a:t>
            </a:r>
            <a:r>
              <a:rPr lang="en-AU" sz="2400" baseline="30000" dirty="0"/>
              <a:t>4</a:t>
            </a:r>
            <a:r>
              <a:rPr lang="en-AU" sz="2400" dirty="0"/>
              <a:t>. Oral care has been shown to reduce </a:t>
            </a:r>
            <a:r>
              <a:rPr lang="en-AU" sz="2400" dirty="0" err="1"/>
              <a:t>oropharyngeal</a:t>
            </a:r>
            <a:r>
              <a:rPr lang="en-AU" sz="2400" dirty="0"/>
              <a:t> bacteria and subsequent pneumonia. Mouth breathing is common in unconscious patients placing them at risk of </a:t>
            </a:r>
            <a:r>
              <a:rPr lang="en-AU" sz="2400" dirty="0" err="1"/>
              <a:t>xerostomia</a:t>
            </a:r>
            <a:r>
              <a:rPr lang="en-AU" sz="2400" dirty="0"/>
              <a:t>.</a:t>
            </a:r>
            <a:endParaRPr lang="en-US" sz="2400" dirty="0"/>
          </a:p>
        </p:txBody>
      </p:sp>
    </p:spTree>
    <p:extLst>
      <p:ext uri="{BB962C8B-B14F-4D97-AF65-F5344CB8AC3E}">
        <p14:creationId xmlns:p14="http://schemas.microsoft.com/office/powerpoint/2010/main" val="1370845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lvl="0"/>
            <a:r>
              <a:rPr lang="en-AU" sz="2400" b="1" dirty="0"/>
              <a:t>Dysphagia (swallowing impairment) – </a:t>
            </a:r>
            <a:r>
              <a:rPr lang="en-AU" sz="2400" dirty="0"/>
              <a:t>modified diet and fluid may lead to inadequate dietary and fluid intake/poor diet </a:t>
            </a:r>
            <a:endParaRPr lang="en-AU" sz="2400" dirty="0" smtClean="0"/>
          </a:p>
          <a:p>
            <a:pPr marL="0" lvl="0" indent="0">
              <a:buNone/>
            </a:pPr>
            <a:endParaRPr lang="en-US" sz="2400" dirty="0"/>
          </a:p>
          <a:p>
            <a:pPr lvl="0"/>
            <a:r>
              <a:rPr lang="en-AU" sz="2400" b="1" dirty="0"/>
              <a:t>Palliative patients- </a:t>
            </a:r>
            <a:r>
              <a:rPr lang="en-AU" sz="2400" dirty="0"/>
              <a:t>may not have the awareness of the need or importance of oral care and may be unable to express that they are experiencing problems.</a:t>
            </a:r>
            <a:endParaRPr lang="en-US" sz="2400" dirty="0"/>
          </a:p>
          <a:p>
            <a:pPr marL="0" indent="0">
              <a:buNone/>
            </a:pPr>
            <a:r>
              <a:rPr lang="en-AU" sz="2400" b="1" dirty="0"/>
              <a:t> </a:t>
            </a:r>
            <a:endParaRPr lang="en-US" sz="2400" dirty="0"/>
          </a:p>
          <a:p>
            <a:pPr marL="0" indent="0" rtl="1">
              <a:buNone/>
            </a:pPr>
            <a:r>
              <a:rPr lang="en-US" sz="3600" dirty="0"/>
              <a:t/>
            </a:r>
            <a:br>
              <a:rPr lang="en-US" sz="3600" dirty="0"/>
            </a:br>
            <a:endParaRPr lang="en-US" sz="3600" b="1" dirty="0">
              <a:cs typeface="B Nazanin"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775920"/>
          </a:xfrm>
        </p:spPr>
        <p:txBody>
          <a:bodyPr>
            <a:normAutofit fontScale="62500" lnSpcReduction="20000"/>
          </a:bodyPr>
          <a:lstStyle/>
          <a:p>
            <a:pPr lvl="0"/>
            <a:r>
              <a:rPr lang="en-AU" sz="3200" b="1" dirty="0"/>
              <a:t>Minimum equipment is to include:</a:t>
            </a:r>
            <a:endParaRPr lang="en-US" sz="3200" dirty="0"/>
          </a:p>
          <a:p>
            <a:pPr lvl="0"/>
            <a:r>
              <a:rPr lang="en-AU" sz="3200" dirty="0"/>
              <a:t>Alcohol based hand rub (ABHR)</a:t>
            </a:r>
            <a:endParaRPr lang="en-US" sz="3200" dirty="0"/>
          </a:p>
          <a:p>
            <a:pPr lvl="0"/>
            <a:r>
              <a:rPr lang="en-AU" sz="3200" dirty="0"/>
              <a:t>Tooth mug/bowl</a:t>
            </a:r>
            <a:endParaRPr lang="en-US" sz="3200" dirty="0"/>
          </a:p>
          <a:p>
            <a:pPr lvl="0"/>
            <a:r>
              <a:rPr lang="en-AU" sz="3200" dirty="0"/>
              <a:t>Towel</a:t>
            </a:r>
            <a:endParaRPr lang="en-US" sz="3200" dirty="0"/>
          </a:p>
          <a:p>
            <a:pPr lvl="0"/>
            <a:r>
              <a:rPr lang="en-AU" sz="3200" dirty="0"/>
              <a:t>Toothpaste</a:t>
            </a:r>
            <a:endParaRPr lang="en-US" sz="3200" dirty="0"/>
          </a:p>
          <a:p>
            <a:pPr lvl="0"/>
            <a:r>
              <a:rPr lang="en-AU" sz="3200" dirty="0"/>
              <a:t>Soft brush and appropriate storage container.</a:t>
            </a:r>
            <a:endParaRPr lang="en-US" sz="3200" dirty="0"/>
          </a:p>
          <a:p>
            <a:r>
              <a:rPr lang="en-AU" sz="3200" dirty="0"/>
              <a:t> </a:t>
            </a:r>
            <a:endParaRPr lang="en-US" sz="3200" dirty="0"/>
          </a:p>
          <a:p>
            <a:pPr lvl="0"/>
            <a:r>
              <a:rPr lang="en-AU" sz="3200" b="1" dirty="0"/>
              <a:t>Additional equipment can include:</a:t>
            </a:r>
            <a:endParaRPr lang="en-US" sz="3200" dirty="0"/>
          </a:p>
          <a:p>
            <a:pPr lvl="0"/>
            <a:r>
              <a:rPr lang="en-AU" sz="3200" dirty="0"/>
              <a:t>Oral swabs</a:t>
            </a:r>
            <a:endParaRPr lang="en-US" sz="3200" dirty="0"/>
          </a:p>
          <a:p>
            <a:pPr lvl="0"/>
            <a:r>
              <a:rPr lang="en-AU" sz="3200" dirty="0"/>
              <a:t>Sodium bicarbonate or diluted </a:t>
            </a:r>
            <a:r>
              <a:rPr lang="en-AU" sz="3200" dirty="0" err="1"/>
              <a:t>Cepacol</a:t>
            </a:r>
            <a:r>
              <a:rPr lang="en-AU" sz="3200" dirty="0"/>
              <a:t> or prescribed water-based mouthwash</a:t>
            </a:r>
            <a:endParaRPr lang="en-US" sz="3200" dirty="0"/>
          </a:p>
          <a:p>
            <a:pPr lvl="0"/>
            <a:r>
              <a:rPr lang="en-AU" sz="3200" dirty="0"/>
              <a:t>Lip balm/Peppermint lip cream</a:t>
            </a:r>
            <a:endParaRPr lang="en-US" sz="3200" dirty="0"/>
          </a:p>
          <a:p>
            <a:pPr lvl="0"/>
            <a:r>
              <a:rPr lang="en-AU" sz="3200" dirty="0" err="1"/>
              <a:t>AquaE</a:t>
            </a:r>
            <a:r>
              <a:rPr lang="en-AU" sz="3200" dirty="0"/>
              <a:t> spray or equivalent oral hydration product </a:t>
            </a:r>
            <a:endParaRPr lang="en-US" sz="3200" dirty="0"/>
          </a:p>
          <a:p>
            <a:pPr lvl="0"/>
            <a:r>
              <a:rPr lang="en-AU" sz="3200" dirty="0"/>
              <a:t>Tongue depressor</a:t>
            </a:r>
            <a:endParaRPr lang="en-US" sz="3200" dirty="0"/>
          </a:p>
          <a:p>
            <a:pPr lvl="0"/>
            <a:r>
              <a:rPr lang="en-AU" sz="3200" dirty="0"/>
              <a:t>Torch </a:t>
            </a:r>
            <a:endParaRPr lang="en-US" sz="3200" dirty="0"/>
          </a:p>
          <a:p>
            <a:pPr lvl="0"/>
            <a:r>
              <a:rPr lang="en-AU" sz="3200" dirty="0"/>
              <a:t>Personal protective equipment (PPE) including safety goggles or shield</a:t>
            </a:r>
            <a:endParaRPr lang="en-US" sz="3200" dirty="0"/>
          </a:p>
          <a:p>
            <a:pPr lvl="0"/>
            <a:r>
              <a:rPr lang="en-AU" sz="3200" dirty="0"/>
              <a:t>Clinical waste receptacle.</a:t>
            </a:r>
            <a:endParaRPr lang="en-US" sz="3200" dirty="0"/>
          </a:p>
          <a:p>
            <a:pPr marL="0" indent="0">
              <a:buNone/>
            </a:pPr>
            <a:r>
              <a:rPr lang="en-AU" sz="3200" b="1" dirty="0"/>
              <a:t> </a:t>
            </a:r>
            <a:endParaRPr lang="en-US" sz="3200" dirty="0"/>
          </a:p>
          <a:p>
            <a:pPr algn="r" rtl="1"/>
            <a:endParaRPr lang="en-US" sz="3200" dirty="0">
              <a:cs typeface="B Nazanin"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550</TotalTime>
  <Words>1686</Words>
  <Application>Microsoft Office PowerPoint</Application>
  <PresentationFormat>On-screen Show (4:3)</PresentationFormat>
  <Paragraphs>137</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به نام خداوند جاويدان</vt:lpstr>
      <vt:lpstr>Oral Hygiene</vt:lpstr>
      <vt:lpstr>  </vt:lpstr>
      <vt:lpstr>PowerPoint Presentation</vt:lpstr>
      <vt:lpstr>Risk factors: certain medications and predisposing conditions can put patients at increased risk of poor oral hygiene. Dependent, dysphagic, critically or terminally ill people are particularly vulnerable. Risk factors include: Age – older people may have difficulty managing their oral care due to problems with dexterity and eye sight. Additionally, denture wearers are at an increased risk as the acrylics within the dentures provide favourable conditions for Candida Albicans.   Mental Health/Neurological Problems/Cognitive impairment/Mild to advanced dementia – those with these conditions may not have the awareness of the need or importance of oral health care and may be unable to express that they are experiencing problems. </vt:lpstr>
      <vt:lpstr>Poor diet – inadequate dietary and fluid intake reduces the secretion of saliva while a lack of sufficient vitamins and minerals can predispose patients to infection.  Medical conditions – immunosuppression related to conditions such as HIV, leukaemia, diabetes and cancer and their associated treatments, can impact on hydration and natural flora of the oral cavity putting patients at risk of infection.                                                    </vt:lpstr>
      <vt:lpstr>Medication – medication altering the natural flora by reducing protective salivary secretion include anticholinergics, antiemetics, antibiotics, diuretics, antihypertensives, anticonvulsants, antidepressants, antispasmodics, opiate analgesics, steroid therapy, chemotherapy and oxygen therapy.  Unconscious/intubated patients – the oropharynx of critically ill patients can become colonised with potential respiratory pathogens 4. Oral care has been shown to reduce oropharyngeal bacteria and subsequent pneumonia. Mouth breathing is common in unconscious patients placing them at risk of xerostomia.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خداوند جاويدان</dc:title>
  <dc:creator>LAM VU TUNG</dc:creator>
  <cp:lastModifiedBy>Reza</cp:lastModifiedBy>
  <cp:revision>106</cp:revision>
  <dcterms:created xsi:type="dcterms:W3CDTF">2014-07-02T18:50:40Z</dcterms:created>
  <dcterms:modified xsi:type="dcterms:W3CDTF">2023-08-22T23:59:41Z</dcterms:modified>
</cp:coreProperties>
</file>